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61" r:id="rId3"/>
    <p:sldId id="262" r:id="rId4"/>
    <p:sldId id="263" r:id="rId5"/>
    <p:sldId id="265" r:id="rId6"/>
    <p:sldId id="267" r:id="rId7"/>
    <p:sldId id="266" r:id="rId8"/>
    <p:sldId id="268" r:id="rId9"/>
    <p:sldId id="269" r:id="rId10"/>
    <p:sldId id="272" r:id="rId11"/>
    <p:sldId id="270" r:id="rId12"/>
    <p:sldId id="271" r:id="rId13"/>
    <p:sldId id="273" r:id="rId14"/>
    <p:sldId id="277" r:id="rId15"/>
    <p:sldId id="276" r:id="rId16"/>
    <p:sldId id="274" r:id="rId17"/>
    <p:sldId id="278" r:id="rId18"/>
    <p:sldId id="281" r:id="rId19"/>
    <p:sldId id="280"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623FBC11-97D9-41C5-94BB-6E87C70D841D}" type="datetimeFigureOut">
              <a:rPr lang="pl-PL" smtClean="0"/>
              <a:t>2018-03-02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23FBC11-97D9-41C5-94BB-6E87C70D841D}" type="datetimeFigureOut">
              <a:rPr lang="pl-PL" smtClean="0"/>
              <a:t>2018-03-02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23FBC11-97D9-41C5-94BB-6E87C70D841D}" type="datetimeFigureOut">
              <a:rPr lang="pl-PL" smtClean="0"/>
              <a:t>2018-03-02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C25E636-FA8B-4760-A045-BB4BB5A78D05}"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23FBC11-97D9-41C5-94BB-6E87C70D841D}" type="datetimeFigureOut">
              <a:rPr lang="pl-PL" smtClean="0"/>
              <a:t>2018-03-02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C25E636-FA8B-4760-A045-BB4BB5A78D05}"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23FBC11-97D9-41C5-94BB-6E87C70D841D}" type="datetimeFigureOut">
              <a:rPr lang="pl-PL" smtClean="0"/>
              <a:t>2018-03-02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623FBC11-97D9-41C5-94BB-6E87C70D841D}" type="datetimeFigureOut">
              <a:rPr lang="pl-PL" smtClean="0"/>
              <a:t>2018-03-02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C25E636-FA8B-4760-A045-BB4BB5A78D05}"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23FBC11-97D9-41C5-94BB-6E87C70D841D}" type="datetimeFigureOut">
              <a:rPr lang="pl-PL" smtClean="0"/>
              <a:t>2018-03-02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623FBC11-97D9-41C5-94BB-6E87C70D841D}" type="datetimeFigureOut">
              <a:rPr lang="pl-PL" smtClean="0"/>
              <a:t>2018-03-02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23FBC11-97D9-41C5-94BB-6E87C70D841D}" type="datetimeFigureOut">
              <a:rPr lang="pl-PL" smtClean="0"/>
              <a:t>2018-03-02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C25E636-FA8B-4760-A045-BB4BB5A78D0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23FBC11-97D9-41C5-94BB-6E87C70D841D}" type="datetimeFigureOut">
              <a:rPr lang="pl-PL" smtClean="0"/>
              <a:t>2018-03-02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C25E636-FA8B-4760-A045-BB4BB5A78D05}" type="slidenum">
              <a:rPr lang="pl-PL" smtClean="0"/>
              <a:t>‹#›</a:t>
            </a:fld>
            <a:endParaRPr lang="pl-PL"/>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23FBC11-97D9-41C5-94BB-6E87C70D841D}" type="datetimeFigureOut">
              <a:rPr lang="pl-PL" smtClean="0"/>
              <a:t>2018-03-02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C25E636-FA8B-4760-A045-BB4BB5A78D05}"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623FBC11-97D9-41C5-94BB-6E87C70D841D}" type="datetimeFigureOut">
              <a:rPr lang="pl-PL" smtClean="0"/>
              <a:t>2018-03-02</a:t>
            </a:fld>
            <a:endParaRPr lang="pl-PL"/>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7C25E636-FA8B-4760-A045-BB4BB5A78D05}" type="slidenum">
              <a:rPr lang="pl-PL" smtClean="0"/>
              <a:t>‹#›</a:t>
            </a:fld>
            <a:endParaRPr lang="pl-PL"/>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16632"/>
            <a:ext cx="8136904" cy="1008112"/>
          </a:xfrm>
        </p:spPr>
        <p:txBody>
          <a:bodyPr>
            <a:normAutofit/>
          </a:bodyPr>
          <a:lstStyle/>
          <a:p>
            <a:r>
              <a:rPr lang="pl-PL" dirty="0" smtClean="0"/>
              <a:t>Z bibliotecznej półki - polecam</a:t>
            </a:r>
            <a:endParaRPr lang="pl-PL" dirty="0"/>
          </a:p>
        </p:txBody>
      </p:sp>
      <p:sp>
        <p:nvSpPr>
          <p:cNvPr id="3" name="Podtytuł 2"/>
          <p:cNvSpPr>
            <a:spLocks noGrp="1"/>
          </p:cNvSpPr>
          <p:nvPr>
            <p:ph type="subTitle" idx="1"/>
          </p:nvPr>
        </p:nvSpPr>
        <p:spPr>
          <a:xfrm rot="10800000" flipV="1">
            <a:off x="899592" y="1124744"/>
            <a:ext cx="7704856" cy="2592288"/>
          </a:xfrm>
        </p:spPr>
        <p:txBody>
          <a:bodyPr>
            <a:normAutofit/>
          </a:bodyPr>
          <a:lstStyle/>
          <a:p>
            <a:pPr algn="just"/>
            <a:r>
              <a:rPr lang="pl-PL" dirty="0" smtClean="0"/>
              <a:t>W roku szkolnym 2015/2016 nasza szkoła otrzymała dotację z Narodowego Programu Rozwoju Czytelnictwa w  wysokości</a:t>
            </a:r>
          </a:p>
          <a:p>
            <a:pPr algn="just"/>
            <a:r>
              <a:rPr lang="pl-PL" dirty="0" smtClean="0"/>
              <a:t>12 000  zł + 3 000 ze szkoły.  Za  otrzymaną </a:t>
            </a:r>
            <a:r>
              <a:rPr lang="pl-PL" dirty="0"/>
              <a:t>sumę </a:t>
            </a:r>
            <a:r>
              <a:rPr lang="pl-PL" dirty="0" smtClean="0"/>
              <a:t>zakupione z</a:t>
            </a:r>
            <a:r>
              <a:rPr lang="pl-PL" dirty="0"/>
              <a:t>ostały </a:t>
            </a:r>
            <a:r>
              <a:rPr lang="pl-PL" dirty="0" smtClean="0"/>
              <a:t>„</a:t>
            </a:r>
            <a:r>
              <a:rPr lang="pl-PL" dirty="0"/>
              <a:t>nowością  </a:t>
            </a:r>
            <a:r>
              <a:rPr lang="pl-PL" dirty="0" smtClean="0"/>
              <a:t>pachnące” ciekawe książki. Zachęcamy do  korzystania  z  naszego   księgozbioru. </a:t>
            </a:r>
          </a:p>
          <a:p>
            <a:pPr algn="just"/>
            <a:r>
              <a:rPr lang="pl-PL" dirty="0" smtClean="0"/>
              <a:t>Oto propozycje czytelnicze naszych uczniów (fragmenty recenzji).</a:t>
            </a:r>
            <a:endParaRPr lang="pl-PL"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24296"/>
            <a:ext cx="7001446" cy="257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21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Miasto kości</a:t>
            </a:r>
            <a:endParaRPr lang="pl-PL" dirty="0"/>
          </a:p>
        </p:txBody>
      </p:sp>
      <p:sp>
        <p:nvSpPr>
          <p:cNvPr id="4" name="Symbol zastępczy zawartości 3"/>
          <p:cNvSpPr>
            <a:spLocks noGrp="1"/>
          </p:cNvSpPr>
          <p:nvPr>
            <p:ph sz="quarter" idx="14"/>
          </p:nvPr>
        </p:nvSpPr>
        <p:spPr>
          <a:xfrm>
            <a:off x="2987824" y="1412776"/>
            <a:ext cx="5904656" cy="5328592"/>
          </a:xfrm>
        </p:spPr>
        <p:txBody>
          <a:bodyPr>
            <a:noAutofit/>
          </a:bodyPr>
          <a:lstStyle/>
          <a:p>
            <a:pPr marL="0" indent="0">
              <a:buNone/>
            </a:pPr>
            <a:r>
              <a:rPr lang="pl-PL" sz="1500" dirty="0" smtClean="0"/>
              <a:t> </a:t>
            </a:r>
            <a:r>
              <a:rPr lang="pl-PL" sz="1500" dirty="0"/>
              <a:t>,,Miasto </a:t>
            </a:r>
            <a:r>
              <a:rPr lang="pl-PL" sz="1500" dirty="0" smtClean="0"/>
              <a:t>kości</a:t>
            </a:r>
            <a:r>
              <a:rPr lang="pl-PL" sz="1500" dirty="0" smtClean="0"/>
              <a:t>” to </a:t>
            </a:r>
            <a:r>
              <a:rPr lang="pl-PL" sz="1500" dirty="0"/>
              <a:t>genialna książka </a:t>
            </a:r>
            <a:r>
              <a:rPr lang="pl-PL" sz="1500" dirty="0"/>
              <a:t>s</a:t>
            </a:r>
            <a:r>
              <a:rPr lang="pl-PL" sz="1500" dirty="0" smtClean="0"/>
              <a:t>pod </a:t>
            </a:r>
            <a:r>
              <a:rPr lang="pl-PL" sz="1500" dirty="0"/>
              <a:t>pióra </a:t>
            </a:r>
            <a:r>
              <a:rPr lang="pl-PL" sz="1500" dirty="0" err="1"/>
              <a:t>Cassandry</a:t>
            </a:r>
            <a:r>
              <a:rPr lang="pl-PL" sz="1500" dirty="0"/>
              <a:t> Clare. Jest to pierwszy tom cudownej sagi pt. </a:t>
            </a:r>
            <a:r>
              <a:rPr lang="pl-PL" sz="1500" i="1" dirty="0"/>
              <a:t>Dary Anioła</a:t>
            </a:r>
            <a:r>
              <a:rPr lang="pl-PL" sz="1500" dirty="0"/>
              <a:t>. Kiedy tylko pierwszy raz dostałam </a:t>
            </a:r>
            <a:r>
              <a:rPr lang="pl-PL" sz="1500" dirty="0" smtClean="0"/>
              <a:t>tę </a:t>
            </a:r>
            <a:r>
              <a:rPr lang="pl-PL" sz="1500" dirty="0"/>
              <a:t>powieść </a:t>
            </a:r>
            <a:r>
              <a:rPr lang="pl-PL" sz="1500" dirty="0" smtClean="0"/>
              <a:t>do rąk, </a:t>
            </a:r>
            <a:r>
              <a:rPr lang="pl-PL" sz="1500" dirty="0"/>
              <a:t>nie mogłam się od niej oderwać. Przeczytałam ją jednym tchem. Kiedy skończyłam, nie mogłam myśleć o niczym innym oprócz tego, że muszę przeczytać </a:t>
            </a:r>
            <a:r>
              <a:rPr lang="pl-PL" sz="1500" dirty="0" smtClean="0"/>
              <a:t>kolejny tom. Fabuła </a:t>
            </a:r>
            <a:r>
              <a:rPr lang="pl-PL" sz="1500" dirty="0" smtClean="0"/>
              <a:t>książki </a:t>
            </a:r>
            <a:r>
              <a:rPr lang="pl-PL" sz="1500" dirty="0"/>
              <a:t>obraca się wokół nastoletniej dziewczyny, </a:t>
            </a:r>
            <a:r>
              <a:rPr lang="pl-PL" sz="1500" dirty="0" err="1"/>
              <a:t>Clary</a:t>
            </a:r>
            <a:r>
              <a:rPr lang="pl-PL" sz="1500" dirty="0"/>
              <a:t> Frey. Pewnego dnia w dziwnych </a:t>
            </a:r>
            <a:r>
              <a:rPr lang="pl-PL" sz="1500" dirty="0" smtClean="0"/>
              <a:t>okolicznościach </a:t>
            </a:r>
            <a:r>
              <a:rPr lang="pl-PL" sz="1500" dirty="0"/>
              <a:t>znika jej matka. Dziewczyna starając się wyjaśnić jak do tego doszło, zaczyna poznawać </a:t>
            </a:r>
            <a:r>
              <a:rPr lang="pl-PL" sz="1500" dirty="0" smtClean="0"/>
              <a:t>tajemnice, które </a:t>
            </a:r>
            <a:r>
              <a:rPr lang="pl-PL" sz="1500" dirty="0"/>
              <a:t>jej matka próbowała za wszelką cenę ukryć. Na swojej drodze spotyka Nocnych Łowców. Jest to stary nadprzyrodzony ród, który zabija demony by Przyziemni - ludzie byli bezpieczni. </a:t>
            </a:r>
            <a:r>
              <a:rPr lang="pl-PL" sz="1500" dirty="0" err="1"/>
              <a:t>Jace</a:t>
            </a:r>
            <a:r>
              <a:rPr lang="pl-PL" sz="1500" dirty="0"/>
              <a:t> jest dość aroganckim i zbyt pewnym siebie chłopakiem, w związku z czym na początku nie dogaduje się zbyt dobrze z </a:t>
            </a:r>
            <a:r>
              <a:rPr lang="pl-PL" sz="1500" dirty="0" err="1"/>
              <a:t>Clary</a:t>
            </a:r>
            <a:r>
              <a:rPr lang="pl-PL" sz="1500" dirty="0"/>
              <a:t>. Jednak czy ta </a:t>
            </a:r>
            <a:r>
              <a:rPr lang="pl-PL" sz="1500" dirty="0" smtClean="0"/>
              <a:t>dwójka </a:t>
            </a:r>
            <a:r>
              <a:rPr lang="pl-PL" sz="1500" dirty="0"/>
              <a:t>będzie miała się ku sobie ? </a:t>
            </a:r>
            <a:r>
              <a:rPr lang="pl-PL" sz="1500" dirty="0" smtClean="0"/>
              <a:t>Czy </a:t>
            </a:r>
            <a:r>
              <a:rPr lang="pl-PL" sz="1500" dirty="0"/>
              <a:t>może jednak do końca powieści będą się nienawidzić ? </a:t>
            </a:r>
            <a:r>
              <a:rPr lang="pl-PL" sz="1500" dirty="0" smtClean="0"/>
              <a:t>(…)</a:t>
            </a:r>
          </a:p>
          <a:p>
            <a:pPr marL="0" indent="0">
              <a:buNone/>
            </a:pPr>
            <a:r>
              <a:rPr lang="pl-PL" sz="1500" dirty="0" smtClean="0"/>
              <a:t>Ta </a:t>
            </a:r>
            <a:r>
              <a:rPr lang="pl-PL" sz="1500" dirty="0"/>
              <a:t>książka </a:t>
            </a:r>
            <a:r>
              <a:rPr lang="pl-PL" sz="1500" dirty="0" err="1"/>
              <a:t>Cassandry</a:t>
            </a:r>
            <a:r>
              <a:rPr lang="pl-PL" sz="1500" dirty="0"/>
              <a:t> idealnie nadaje się dla osób, które kochają fantastykę oraz lekki dreszczyk. Powieść jest pisana pięknym językiem, który nie jest skomplikowany. Mam nadzieję, że moja recenzja na tyle mocno was zaciekawiła, że bez zastanowienia sięgniecie po tę pozycję. Na koniec mojej </a:t>
            </a:r>
            <a:r>
              <a:rPr lang="pl-PL" sz="1500" dirty="0" smtClean="0"/>
              <a:t>recenzji </a:t>
            </a:r>
            <a:r>
              <a:rPr lang="pl-PL" sz="1500" dirty="0"/>
              <a:t>mogę powiedzieć tylko jedno: </a:t>
            </a:r>
            <a:r>
              <a:rPr lang="pl-PL" sz="1500" dirty="0" smtClean="0"/>
              <a:t>życzę, </a:t>
            </a:r>
            <a:r>
              <a:rPr lang="pl-PL" sz="1500" dirty="0"/>
              <a:t>by ta książka wywarła na was takie wspaniałe </a:t>
            </a:r>
            <a:r>
              <a:rPr lang="pl-PL" sz="1500" dirty="0" smtClean="0"/>
              <a:t>emocje, </a:t>
            </a:r>
            <a:r>
              <a:rPr lang="pl-PL" sz="1500" dirty="0"/>
              <a:t>co na mnie</a:t>
            </a:r>
            <a:r>
              <a:rPr lang="pl-PL" sz="1500" dirty="0" smtClean="0"/>
              <a:t>.</a:t>
            </a:r>
            <a:r>
              <a:rPr lang="pl-PL" sz="1500" dirty="0"/>
              <a:t> </a:t>
            </a:r>
            <a:endParaRPr lang="pl-PL" sz="1500" dirty="0" smtClean="0"/>
          </a:p>
          <a:p>
            <a:pPr marL="0" indent="0" algn="just">
              <a:buNone/>
            </a:pPr>
            <a:r>
              <a:rPr lang="pl-PL" sz="1500" dirty="0" smtClean="0"/>
              <a:t>				Julia </a:t>
            </a:r>
            <a:r>
              <a:rPr lang="pl-PL" sz="1500" dirty="0"/>
              <a:t>Szymanowska</a:t>
            </a:r>
          </a:p>
          <a:p>
            <a:endParaRPr lang="pl-PL" sz="145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2728424"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0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Ponad wszystko</a:t>
            </a:r>
            <a:endParaRPr lang="pl-PL" dirty="0"/>
          </a:p>
        </p:txBody>
      </p:sp>
      <p:sp>
        <p:nvSpPr>
          <p:cNvPr id="4" name="Symbol zastępczy zawartości 3"/>
          <p:cNvSpPr>
            <a:spLocks noGrp="1"/>
          </p:cNvSpPr>
          <p:nvPr>
            <p:ph sz="quarter" idx="14"/>
          </p:nvPr>
        </p:nvSpPr>
        <p:spPr>
          <a:xfrm>
            <a:off x="3203848" y="1484784"/>
            <a:ext cx="5760640" cy="5184576"/>
          </a:xfrm>
        </p:spPr>
        <p:txBody>
          <a:bodyPr>
            <a:noAutofit/>
          </a:bodyPr>
          <a:lstStyle/>
          <a:p>
            <a:pPr marL="0" indent="0">
              <a:buNone/>
            </a:pPr>
            <a:r>
              <a:rPr lang="pl-PL" sz="1550" dirty="0"/>
              <a:t>Po książkę “Ponad wszystko” autorstwa Nicoli </a:t>
            </a:r>
            <a:r>
              <a:rPr lang="pl-PL" sz="1550" dirty="0" err="1"/>
              <a:t>Yoon</a:t>
            </a:r>
            <a:r>
              <a:rPr lang="pl-PL" sz="1550" dirty="0"/>
              <a:t> sięgnęłam głównie dlatego, że w </a:t>
            </a:r>
            <a:r>
              <a:rPr lang="pl-PL" sz="1550" dirty="0" smtClean="0"/>
              <a:t>tym roku </a:t>
            </a:r>
            <a:r>
              <a:rPr lang="pl-PL" sz="1550" dirty="0"/>
              <a:t>wyszła jej ekranizacja. Dzięki temu dowiedziałam się o istnieniu tej powieści, a </a:t>
            </a:r>
            <a:r>
              <a:rPr lang="pl-PL" sz="1550" dirty="0" smtClean="0"/>
              <a:t>zwiastun zaintrygował </a:t>
            </a:r>
            <a:r>
              <a:rPr lang="pl-PL" sz="1550" dirty="0"/>
              <a:t>mnie na tyle, że od razu dodałam tę książkę na listę “do przeczytania</a:t>
            </a:r>
            <a:r>
              <a:rPr lang="pl-PL" sz="1550" dirty="0" smtClean="0"/>
              <a:t>”. Jest </a:t>
            </a:r>
            <a:r>
              <a:rPr lang="pl-PL" sz="1550" dirty="0"/>
              <a:t>to z pozoru lekka </a:t>
            </a:r>
            <a:r>
              <a:rPr lang="pl-PL" sz="1550" dirty="0" smtClean="0"/>
              <a:t>lektura </a:t>
            </a:r>
            <a:r>
              <a:rPr lang="pl-PL" sz="1550" dirty="0"/>
              <a:t>z uroczymi rysunkami w środku, nie podejrzewałam </a:t>
            </a:r>
            <a:r>
              <a:rPr lang="pl-PL" sz="1550" dirty="0" smtClean="0"/>
              <a:t>jednak, że </a:t>
            </a:r>
            <a:r>
              <a:rPr lang="pl-PL" sz="1550" dirty="0"/>
              <a:t>może ona poruszać tak poważną problematykę - jaką? </a:t>
            </a:r>
            <a:r>
              <a:rPr lang="pl-PL" sz="1550" dirty="0" smtClean="0"/>
              <a:t>Dowiecie </a:t>
            </a:r>
            <a:r>
              <a:rPr lang="pl-PL" sz="1550" dirty="0"/>
              <a:t>się w trakcie </a:t>
            </a:r>
            <a:r>
              <a:rPr lang="pl-PL" sz="1550" dirty="0" smtClean="0"/>
              <a:t>czytania. Dzięki </a:t>
            </a:r>
            <a:r>
              <a:rPr lang="pl-PL" sz="1550" dirty="0"/>
              <a:t>krótkim rozdziałom - czasem zajmujących tylko jedną stronę - jest to historia, </a:t>
            </a:r>
            <a:r>
              <a:rPr lang="pl-PL" sz="1550" dirty="0" smtClean="0"/>
              <a:t>którą czyta </a:t>
            </a:r>
            <a:r>
              <a:rPr lang="pl-PL" sz="1550" dirty="0"/>
              <a:t>się, może nawet nazbyt szybko. Lektura idealna dla ludzi, którzy czytają “</a:t>
            </a:r>
            <a:r>
              <a:rPr lang="pl-PL" sz="1550" dirty="0" smtClean="0"/>
              <a:t>do następnego </a:t>
            </a:r>
            <a:r>
              <a:rPr lang="pl-PL" sz="1550" dirty="0"/>
              <a:t>rozdziału”. </a:t>
            </a:r>
            <a:r>
              <a:rPr lang="pl-PL" sz="1550" dirty="0" smtClean="0"/>
              <a:t>(…) Nigdy </a:t>
            </a:r>
            <a:r>
              <a:rPr lang="pl-PL" sz="1550" dirty="0"/>
              <a:t>nie byłam zwolenniczką czytania książek młodzieżowych, ponieważ </a:t>
            </a:r>
            <a:r>
              <a:rPr lang="pl-PL" sz="1550" dirty="0" smtClean="0"/>
              <a:t>zazwyczaj trafiałam </a:t>
            </a:r>
            <a:r>
              <a:rPr lang="pl-PL" sz="1550" dirty="0"/>
              <a:t>na płytkie historie pisane potocznym językiem, co niemiłosiernie denerwuje mnie </a:t>
            </a:r>
            <a:r>
              <a:rPr lang="pl-PL" sz="1550" dirty="0" smtClean="0"/>
              <a:t>w literaturze. </a:t>
            </a:r>
            <a:r>
              <a:rPr lang="pl-PL" sz="1550" dirty="0"/>
              <a:t>“Ponad wszystko” zdecydowanie nie jest tego typu książką, co </a:t>
            </a:r>
            <a:r>
              <a:rPr lang="pl-PL" sz="1550" dirty="0" smtClean="0"/>
              <a:t>ponownie zasiało </a:t>
            </a:r>
            <a:r>
              <a:rPr lang="pl-PL" sz="1550" dirty="0"/>
              <a:t>we mnie nadzieję, że istnieją dobre książki przeznaczone “dla nastolatków</a:t>
            </a:r>
            <a:r>
              <a:rPr lang="pl-PL" sz="1550" dirty="0" smtClean="0"/>
              <a:t>”. Przypadek głównej bohaterki pokazuje</a:t>
            </a:r>
            <a:r>
              <a:rPr lang="pl-PL" sz="1550" dirty="0"/>
              <a:t>, że warto cieszyć się tym, co mamy, nie oczekując od </a:t>
            </a:r>
            <a:r>
              <a:rPr lang="pl-PL" sz="1550" dirty="0" smtClean="0"/>
              <a:t>życia niemożliwego</a:t>
            </a:r>
            <a:r>
              <a:rPr lang="pl-PL" sz="1550" dirty="0"/>
              <a:t>. Może warto byłoby sobie wyobrazić, jak wyglądałoby nasze życie, </a:t>
            </a:r>
            <a:r>
              <a:rPr lang="pl-PL" sz="1550" dirty="0" smtClean="0"/>
              <a:t>gdybyśmy nie </a:t>
            </a:r>
            <a:r>
              <a:rPr lang="pl-PL" sz="1550" dirty="0"/>
              <a:t>mieli właściwie </a:t>
            </a:r>
            <a:r>
              <a:rPr lang="pl-PL" sz="1550" dirty="0" smtClean="0"/>
              <a:t>nic </a:t>
            </a:r>
            <a:r>
              <a:rPr lang="pl-PL" sz="1550" dirty="0"/>
              <a:t>i od czasu do czasu sobie o tym przypomnieć</a:t>
            </a:r>
            <a:r>
              <a:rPr lang="pl-PL" sz="1550" dirty="0" smtClean="0"/>
              <a:t>?</a:t>
            </a:r>
            <a:endParaRPr lang="pl-PL" sz="1550" dirty="0"/>
          </a:p>
          <a:p>
            <a:pPr marL="0" indent="0">
              <a:buNone/>
            </a:pPr>
            <a:r>
              <a:rPr lang="pl-PL" sz="1550" i="1" dirty="0" smtClean="0"/>
              <a:t>			Weronika </a:t>
            </a:r>
            <a:r>
              <a:rPr lang="pl-PL" sz="1550" i="1" dirty="0" smtClean="0"/>
              <a:t>Krzesińska</a:t>
            </a:r>
            <a:endParaRPr lang="pl-PL" sz="1550" dirty="0"/>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2863871" cy="40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41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Dziewczyna z pociągu</a:t>
            </a:r>
            <a:endParaRPr lang="pl-PL" dirty="0"/>
          </a:p>
        </p:txBody>
      </p:sp>
      <p:sp>
        <p:nvSpPr>
          <p:cNvPr id="4" name="Symbol zastępczy zawartości 3"/>
          <p:cNvSpPr>
            <a:spLocks noGrp="1"/>
          </p:cNvSpPr>
          <p:nvPr>
            <p:ph sz="quarter" idx="14"/>
          </p:nvPr>
        </p:nvSpPr>
        <p:spPr>
          <a:xfrm>
            <a:off x="2843808" y="1340768"/>
            <a:ext cx="6048672" cy="5400600"/>
          </a:xfrm>
        </p:spPr>
        <p:txBody>
          <a:bodyPr>
            <a:noAutofit/>
          </a:bodyPr>
          <a:lstStyle/>
          <a:p>
            <a:pPr marL="0" indent="0">
              <a:buNone/>
            </a:pPr>
            <a:r>
              <a:rPr lang="pl-PL" sz="1350" dirty="0"/>
              <a:t>O nowym thrillerze autorstwa Pauli Hawkins pod tytułem "Dziewczyna z pociągu" </a:t>
            </a:r>
            <a:r>
              <a:rPr lang="pl-PL" sz="1350" dirty="0" smtClean="0"/>
              <a:t>swego </a:t>
            </a:r>
            <a:r>
              <a:rPr lang="pl-PL" sz="1350" dirty="0"/>
              <a:t>czasu wszędzie było głośno. </a:t>
            </a:r>
            <a:r>
              <a:rPr lang="pl-PL" sz="1350" dirty="0" smtClean="0"/>
              <a:t>(…) Całość </a:t>
            </a:r>
            <a:r>
              <a:rPr lang="pl-PL" sz="1350" dirty="0"/>
              <a:t>ma formę pamiętnika, a historia przedstawiona jest z perspektyw trzech różnych kobiet - Rachel, Anny oraz Megan (ta ostatnia jest tą </a:t>
            </a:r>
            <a:r>
              <a:rPr lang="pl-PL" sz="1350" dirty="0" err="1"/>
              <a:t>Jess</a:t>
            </a:r>
            <a:r>
              <a:rPr lang="pl-PL" sz="1350" dirty="0"/>
              <a:t>, która "otrzymała" to imię od Rachel). Początkowo wszystko jest monotonne - poznajemy ich przyzwyczajenia oraz obawy. Każda z nich ma także swoje tajemnice i mroczne cechy charakteru, które czytelnik poznaje w miarę przewijania kartek. Nie da się wybrać swojej ulubionej postaci, bowiem z każdą chwilą tracimy do niej zaufanie i stajemy się niepewni </a:t>
            </a:r>
            <a:r>
              <a:rPr lang="pl-PL" sz="1350" dirty="0" smtClean="0"/>
              <a:t>co do wszystkiego, </a:t>
            </a:r>
            <a:r>
              <a:rPr lang="pl-PL" sz="1350" dirty="0"/>
              <a:t>co poprzednio myśleliśmy. To sprawia, że nie można oderwać się od </a:t>
            </a:r>
            <a:r>
              <a:rPr lang="pl-PL" sz="1350" dirty="0" smtClean="0"/>
              <a:t>lektury </a:t>
            </a:r>
            <a:r>
              <a:rPr lang="pl-PL" sz="1350" dirty="0"/>
              <a:t>dlatego, że chce się poznać prawdę, a z każdą minutą wszyscy stają się </a:t>
            </a:r>
            <a:r>
              <a:rPr lang="pl-PL" sz="1350" dirty="0" smtClean="0"/>
              <a:t>podejrzliwi. Autorka </a:t>
            </a:r>
            <a:r>
              <a:rPr lang="pl-PL" sz="1350" dirty="0"/>
              <a:t>niejednokrotnie wprowadzała mnie na zły trop i zaskakiwała zwrotami akcji, a sama przez chwilę mogłam poczuć się jak detektyw próbujący znaleźć właściwe rozwiązanie zagadki. Mimo tego nie udało mi się odkryć, kto tak naprawdę w tym wszystkim jest ofiarą, a kto katem, co było dla mnie ogromnym zaskoczeniem. Dzieło ma naprawdę klimatyczny nastrój, z każdym rozdziałem czułam narastające napięcie i uczucie niepokoju. Mogłoby wydawać się, że fabuła jest nieco powtarzalna (od razu nasuwa się "Zaginiona dziewczyna" autorstwa </a:t>
            </a:r>
            <a:r>
              <a:rPr lang="pl-PL" sz="1350" dirty="0" err="1"/>
              <a:t>Gillian</a:t>
            </a:r>
            <a:r>
              <a:rPr lang="pl-PL" sz="1350" dirty="0"/>
              <a:t> Flynn), lecz Hawkins udało się wyciągnąć wszystko co najlepsze - dobre zakończenie, wiele zagadek, genialna narracja poprowadzona w pierwszej osobie, ale przez trzy z pozoru różne osoby oraz niesamowicie </a:t>
            </a:r>
            <a:r>
              <a:rPr lang="pl-PL" sz="1350" dirty="0" smtClean="0"/>
              <a:t>rozwinięta fabuła</a:t>
            </a:r>
            <a:r>
              <a:rPr lang="pl-PL" sz="1350" dirty="0"/>
              <a:t>. </a:t>
            </a:r>
            <a:r>
              <a:rPr lang="pl-PL" sz="1350" dirty="0" smtClean="0"/>
              <a:t>Jednym </a:t>
            </a:r>
            <a:r>
              <a:rPr lang="pl-PL" sz="1350" dirty="0"/>
              <a:t>słowem: </a:t>
            </a:r>
            <a:r>
              <a:rPr lang="pl-PL" sz="1350" dirty="0" smtClean="0"/>
              <a:t>polecam</a:t>
            </a:r>
            <a:r>
              <a:rPr lang="pl-PL" sz="1350" dirty="0"/>
              <a:t>! Pozycja obowiązkowa dla miłośników thrillerów psychologicznych i kryminałów. Stephen King, Lisa Gardner, </a:t>
            </a:r>
            <a:r>
              <a:rPr lang="pl-PL" sz="1350" dirty="0" err="1"/>
              <a:t>Tess</a:t>
            </a:r>
            <a:r>
              <a:rPr lang="pl-PL" sz="1350" dirty="0"/>
              <a:t> </a:t>
            </a:r>
            <a:r>
              <a:rPr lang="pl-PL" sz="1350" dirty="0" err="1"/>
              <a:t>Gerritsen</a:t>
            </a:r>
            <a:r>
              <a:rPr lang="pl-PL" sz="1350" dirty="0"/>
              <a:t> oraz </a:t>
            </a:r>
            <a:r>
              <a:rPr lang="pl-PL" sz="1350" dirty="0" err="1"/>
              <a:t>Terry</a:t>
            </a:r>
            <a:r>
              <a:rPr lang="pl-PL" sz="1350" dirty="0"/>
              <a:t> Hayes mieli rację - pochłania bez reszty, jest nieprzewidywalna i nie daje o sobie zapomnieć.</a:t>
            </a:r>
          </a:p>
          <a:p>
            <a:pPr marL="0" indent="0" algn="just">
              <a:buNone/>
            </a:pPr>
            <a:r>
              <a:rPr lang="pl-PL" sz="1350" dirty="0" smtClean="0"/>
              <a:t>				Marta Stawska</a:t>
            </a:r>
            <a:endParaRPr lang="pl-PL" sz="135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2503240" cy="3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67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Szeptem</a:t>
            </a:r>
            <a:endParaRPr lang="pl-PL" dirty="0"/>
          </a:p>
        </p:txBody>
      </p:sp>
      <p:sp>
        <p:nvSpPr>
          <p:cNvPr id="4" name="Symbol zastępczy zawartości 3"/>
          <p:cNvSpPr>
            <a:spLocks noGrp="1"/>
          </p:cNvSpPr>
          <p:nvPr>
            <p:ph sz="quarter" idx="14"/>
          </p:nvPr>
        </p:nvSpPr>
        <p:spPr>
          <a:xfrm>
            <a:off x="3347864" y="1628800"/>
            <a:ext cx="5400600" cy="4968552"/>
          </a:xfrm>
        </p:spPr>
        <p:txBody>
          <a:bodyPr>
            <a:normAutofit fontScale="70000" lnSpcReduction="20000"/>
          </a:bodyPr>
          <a:lstStyle/>
          <a:p>
            <a:pPr marL="0" indent="0">
              <a:buNone/>
            </a:pPr>
            <a:r>
              <a:rPr lang="pl-PL" dirty="0" smtClean="0"/>
              <a:t> </a:t>
            </a:r>
            <a:r>
              <a:rPr lang="pl-PL" dirty="0"/>
              <a:t>Autorką serii </a:t>
            </a:r>
            <a:r>
              <a:rPr lang="pl-PL" dirty="0" smtClean="0"/>
              <a:t>,,</a:t>
            </a:r>
            <a:r>
              <a:rPr lang="pl-PL" dirty="0" smtClean="0"/>
              <a:t>S</a:t>
            </a:r>
            <a:r>
              <a:rPr lang="pl-PL" dirty="0" smtClean="0"/>
              <a:t>zeptem” jest </a:t>
            </a:r>
            <a:r>
              <a:rPr lang="pl-PL" dirty="0" err="1"/>
              <a:t>Becca</a:t>
            </a:r>
            <a:r>
              <a:rPr lang="pl-PL" dirty="0"/>
              <a:t> </a:t>
            </a:r>
            <a:r>
              <a:rPr lang="pl-PL" dirty="0" err="1"/>
              <a:t>Fitzpatrick</a:t>
            </a:r>
            <a:r>
              <a:rPr lang="pl-PL" dirty="0"/>
              <a:t>. Pierwszy </a:t>
            </a:r>
            <a:r>
              <a:rPr lang="pl-PL" dirty="0" smtClean="0"/>
              <a:t>tom </a:t>
            </a:r>
            <a:r>
              <a:rPr lang="pl-PL" dirty="0"/>
              <a:t>nosi taki sam </a:t>
            </a:r>
            <a:r>
              <a:rPr lang="pl-PL" dirty="0" smtClean="0"/>
              <a:t>tytuł jak </a:t>
            </a:r>
            <a:r>
              <a:rPr lang="pl-PL" dirty="0"/>
              <a:t>cała saga. Opowiada </a:t>
            </a:r>
            <a:r>
              <a:rPr lang="pl-PL" dirty="0" smtClean="0"/>
              <a:t>on </a:t>
            </a:r>
            <a:r>
              <a:rPr lang="pl-PL" dirty="0"/>
              <a:t>o zwykłej dziewczynie imieniem Nora. Chodzi ona do szkoły </a:t>
            </a:r>
            <a:r>
              <a:rPr lang="pl-PL" dirty="0" smtClean="0"/>
              <a:t>średniej </a:t>
            </a:r>
            <a:r>
              <a:rPr lang="pl-PL" dirty="0"/>
              <a:t>wraz ze swoją najlepszą przyjaciółką </a:t>
            </a:r>
            <a:r>
              <a:rPr lang="pl-PL" dirty="0" err="1"/>
              <a:t>Vee</a:t>
            </a:r>
            <a:r>
              <a:rPr lang="pl-PL" dirty="0"/>
              <a:t>. Prowadzi zupełnie zwyczajne </a:t>
            </a:r>
            <a:r>
              <a:rPr lang="pl-PL" dirty="0" smtClean="0"/>
              <a:t>życie </a:t>
            </a:r>
            <a:r>
              <a:rPr lang="pl-PL" dirty="0"/>
              <a:t>do </a:t>
            </a:r>
            <a:r>
              <a:rPr lang="pl-PL" dirty="0" smtClean="0"/>
              <a:t>czasu, aż </a:t>
            </a:r>
            <a:r>
              <a:rPr lang="pl-PL" dirty="0"/>
              <a:t>w jej klasie pojawia się nowy uczeń - </a:t>
            </a:r>
            <a:r>
              <a:rPr lang="pl-PL" dirty="0" err="1"/>
              <a:t>Patch</a:t>
            </a:r>
            <a:r>
              <a:rPr lang="pl-PL" dirty="0"/>
              <a:t>. Jego arogancja oraz pewność siebie denerwuje Norę, jednak widzi w nim </a:t>
            </a:r>
            <a:r>
              <a:rPr lang="pl-PL" dirty="0" smtClean="0"/>
              <a:t>coś, </a:t>
            </a:r>
            <a:r>
              <a:rPr lang="pl-PL" dirty="0"/>
              <a:t>co ją przyciąga. Dziewczyna próbuje odpędzić od siebie te myśli, ale nie jest w stanie i postanawia czegoś się o nim dowiedzieć</a:t>
            </a:r>
            <a:r>
              <a:rPr lang="pl-PL" dirty="0" smtClean="0"/>
              <a:t>.</a:t>
            </a:r>
            <a:endParaRPr lang="pl-PL" dirty="0"/>
          </a:p>
          <a:p>
            <a:pPr marL="0" indent="0">
              <a:buNone/>
            </a:pPr>
            <a:r>
              <a:rPr lang="pl-PL" dirty="0"/>
              <a:t>  Po pewnym </a:t>
            </a:r>
            <a:r>
              <a:rPr lang="pl-PL" dirty="0" smtClean="0"/>
              <a:t>czasie </a:t>
            </a:r>
            <a:r>
              <a:rPr lang="pl-PL" dirty="0"/>
              <a:t>Norze zaczynają dziać się dziwne rzeczy</a:t>
            </a:r>
            <a:r>
              <a:rPr lang="pl-PL" dirty="0" smtClean="0"/>
              <a:t>. Ma </a:t>
            </a:r>
            <a:r>
              <a:rPr lang="pl-PL" dirty="0"/>
              <a:t>zwidy oraz cały czas ma wrażenie, że ktoś za nią idzie. Czy to wina </a:t>
            </a:r>
            <a:r>
              <a:rPr lang="pl-PL" dirty="0" err="1" smtClean="0"/>
              <a:t>Patcha</a:t>
            </a:r>
            <a:r>
              <a:rPr lang="pl-PL" dirty="0" smtClean="0"/>
              <a:t> </a:t>
            </a:r>
            <a:r>
              <a:rPr lang="pl-PL" dirty="0"/>
              <a:t>czy może nowa choroba? Czy Nora pozna tajemnicę nowego ucznia oraz czy jest na to gotowa? Tego można się dowiedzieć z pierwszego tomu sagi </a:t>
            </a:r>
            <a:r>
              <a:rPr lang="pl-PL" dirty="0" smtClean="0"/>
              <a:t>,,</a:t>
            </a:r>
            <a:r>
              <a:rPr lang="pl-PL" dirty="0" smtClean="0"/>
              <a:t>S</a:t>
            </a:r>
            <a:r>
              <a:rPr lang="pl-PL" dirty="0" smtClean="0"/>
              <a:t>zeptem”.</a:t>
            </a:r>
            <a:r>
              <a:rPr lang="pl-PL" dirty="0"/>
              <a:t/>
            </a:r>
            <a:br>
              <a:rPr lang="pl-PL" dirty="0"/>
            </a:br>
            <a:r>
              <a:rPr lang="pl-PL" dirty="0"/>
              <a:t/>
            </a:r>
            <a:br>
              <a:rPr lang="pl-PL" dirty="0"/>
            </a:br>
            <a:r>
              <a:rPr lang="pl-PL" dirty="0"/>
              <a:t> </a:t>
            </a:r>
            <a:r>
              <a:rPr lang="pl-PL" dirty="0" smtClean="0"/>
              <a:t> Osobiście </a:t>
            </a:r>
            <a:r>
              <a:rPr lang="pl-PL" dirty="0"/>
              <a:t>polecam </a:t>
            </a:r>
            <a:r>
              <a:rPr lang="pl-PL" dirty="0" smtClean="0"/>
              <a:t>tę </a:t>
            </a:r>
            <a:r>
              <a:rPr lang="pl-PL" dirty="0"/>
              <a:t>książkę. Jest jak narkotyk, kiedy się zacznie ją czytać, nie jest się w stanie myśleć o niczym innym.</a:t>
            </a:r>
          </a:p>
          <a:p>
            <a:pPr marL="0" indent="0">
              <a:buNone/>
            </a:pPr>
            <a:r>
              <a:rPr lang="pl-PL" dirty="0"/>
              <a:t> </a:t>
            </a:r>
          </a:p>
          <a:p>
            <a:pPr marL="0" indent="0">
              <a:buNone/>
            </a:pPr>
            <a:r>
              <a:rPr lang="pl-PL" dirty="0" smtClean="0"/>
              <a:t>		</a:t>
            </a:r>
            <a:r>
              <a:rPr lang="pl-PL" dirty="0" smtClean="0"/>
              <a:t>	Szymanowska </a:t>
            </a:r>
            <a:r>
              <a:rPr lang="pl-PL" dirty="0"/>
              <a:t>Julia</a:t>
            </a:r>
          </a:p>
          <a:p>
            <a:endParaRPr lang="pl-PL"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2779250" cy="41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10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Osobliwy dom </a:t>
            </a:r>
            <a:r>
              <a:rPr lang="pl-PL" dirty="0"/>
              <a:t>p</a:t>
            </a:r>
            <a:r>
              <a:rPr lang="pl-PL" dirty="0" smtClean="0"/>
              <a:t>ani </a:t>
            </a:r>
            <a:r>
              <a:rPr lang="pl-PL" dirty="0" err="1" smtClean="0"/>
              <a:t>Peregrine</a:t>
            </a:r>
            <a:endParaRPr lang="pl-PL" dirty="0"/>
          </a:p>
        </p:txBody>
      </p:sp>
      <p:pic>
        <p:nvPicPr>
          <p:cNvPr id="7172"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2233549" cy="36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sz="quarter" idx="14"/>
          </p:nvPr>
        </p:nvSpPr>
        <p:spPr>
          <a:xfrm>
            <a:off x="2555776" y="1340768"/>
            <a:ext cx="6408712" cy="5184576"/>
          </a:xfrm>
        </p:spPr>
        <p:txBody>
          <a:bodyPr>
            <a:noAutofit/>
          </a:bodyPr>
          <a:lstStyle/>
          <a:p>
            <a:pPr marL="0" indent="0">
              <a:lnSpc>
                <a:spcPct val="120000"/>
              </a:lnSpc>
              <a:buNone/>
            </a:pPr>
            <a:r>
              <a:rPr lang="pl-PL" sz="1550" dirty="0"/>
              <a:t>(…) Głównym bohaterem książki jest nastoletni Jacob </a:t>
            </a:r>
            <a:r>
              <a:rPr lang="pl-PL" sz="1550" dirty="0" err="1"/>
              <a:t>Portman</a:t>
            </a:r>
            <a:r>
              <a:rPr lang="pl-PL" sz="1550" dirty="0"/>
              <a:t>. Niestety już na pierwszych stronach dowiadujemy się o tajemniczej śmierci jego dziadka. Chłopak pogrążony w smutku wybiera się z ojcem na wyspę, na której miało znajdować się „magiczne miejsce” z opowiadań jego dziadka. Niestety, kiedy znajduje się na miejscu, odnajduje jedynie ruiny starego sierocińca. Postanawia wrócić do hotelu. Mimo wszystko tajemnicze miejsce wywarło na nim ogromne wrażenie, więc postanawia wrócić tam następnego dnia. Szukając czegoś, co mógłby uznać za niezwykłe i magiczne znajduje „portal”. Co stanie się, kiedy Jacob przejdzie przez tajemnicze przejście? Tego dowiecie się tylko czytając tę książkę! Według mnie jest to pozycja po którą warto sięgnąć w każdym wieku. Autor bardzo dobrze poradził sobie z przedstawieniem „świata, w którym czas się zatrzymał”. Każda z postaci jest wręcz idealnie dopracowana i ma swój własny oryginalny sposób bycia. Opowieść ta trzyma w napięciu do ostatniej strony. Autor potrafi nas zaskoczyć, głównie przy scenach ucieczek oraz walk. Dodatkowo oryginalne wydanie książki zawiera ilustracje, które umieszczone są co kilkanaście stron. Są one czarno-białe i idealnie oddają klimat książki. (…)</a:t>
            </a:r>
          </a:p>
          <a:p>
            <a:pPr marL="0" indent="0" algn="just">
              <a:lnSpc>
                <a:spcPct val="120000"/>
              </a:lnSpc>
              <a:buNone/>
            </a:pPr>
            <a:r>
              <a:rPr lang="pl-PL" sz="1550" dirty="0" smtClean="0"/>
              <a:t>			Wiktoria </a:t>
            </a:r>
            <a:r>
              <a:rPr lang="pl-PL" sz="1550" dirty="0"/>
              <a:t>Ratajczak, kl. II B</a:t>
            </a:r>
          </a:p>
          <a:p>
            <a:endParaRPr lang="pl-PL" sz="1600" dirty="0"/>
          </a:p>
        </p:txBody>
      </p:sp>
    </p:spTree>
    <p:extLst>
      <p:ext uri="{BB962C8B-B14F-4D97-AF65-F5344CB8AC3E}">
        <p14:creationId xmlns:p14="http://schemas.microsoft.com/office/powerpoint/2010/main" val="2840073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Lśnienie</a:t>
            </a:r>
            <a:endParaRPr lang="pl-PL" dirty="0"/>
          </a:p>
        </p:txBody>
      </p:sp>
      <p:sp>
        <p:nvSpPr>
          <p:cNvPr id="4" name="Symbol zastępczy zawartości 3"/>
          <p:cNvSpPr>
            <a:spLocks noGrp="1"/>
          </p:cNvSpPr>
          <p:nvPr>
            <p:ph sz="quarter" idx="14"/>
          </p:nvPr>
        </p:nvSpPr>
        <p:spPr>
          <a:xfrm>
            <a:off x="2843808" y="1268760"/>
            <a:ext cx="6120680" cy="5328592"/>
          </a:xfrm>
        </p:spPr>
        <p:txBody>
          <a:bodyPr>
            <a:noAutofit/>
          </a:bodyPr>
          <a:lstStyle/>
          <a:p>
            <a:pPr marL="0" lvl="0" indent="0">
              <a:buNone/>
            </a:pPr>
            <a:r>
              <a:rPr lang="pl-PL" sz="1400" dirty="0" smtClean="0"/>
              <a:t>(…) Dzieło </a:t>
            </a:r>
            <a:r>
              <a:rPr lang="pl-PL" sz="1400" dirty="0"/>
              <a:t>Kinga jest w dużej mierze rozbudowanym opisem stadium psychologicznego </a:t>
            </a:r>
            <a:r>
              <a:rPr lang="pl-PL" sz="1400" dirty="0" smtClean="0"/>
              <a:t>głównego bohatera. Ukazuje </a:t>
            </a:r>
            <a:r>
              <a:rPr lang="pl-PL" sz="1400" dirty="0"/>
              <a:t>drogę artysty-egoisty do obłędu. Można wysnuć wnioski, że Stephen King pisząc o Jacku tak naprawdę pisze o sobie. Artysta zamknięty jest w swoim niespokojnym świecie, a pisząc tak dużą ilość książek o mrocznej tematyce mogą doprowadzić autora do poczucia izolacji - zamknięcia w mrocznym hotelu pełnym przedziwnych myśli nękających artystę. Pisarz tak bardzo chce oddać wiernie i realistycznie portrety swoich postaci, że sam zagłębia się w ich mroczne umysły dzieląc z nimi przerażające myśli. Artysta jednak nigdy nie pozostaje z </a:t>
            </a:r>
            <a:r>
              <a:rPr lang="pl-PL" sz="1400" dirty="0" smtClean="0"/>
              <a:t>owym </a:t>
            </a:r>
            <a:r>
              <a:rPr lang="pl-PL" sz="1400" dirty="0"/>
              <a:t>cierpieniem sam - najbliższa rodzina zawsze zostaje pośrednio dotknięta. Tak jak Wendy i </a:t>
            </a:r>
            <a:r>
              <a:rPr lang="pl-PL" sz="1400" dirty="0" err="1"/>
              <a:t>Daany</a:t>
            </a:r>
            <a:r>
              <a:rPr lang="pl-PL" sz="1400" dirty="0"/>
              <a:t>, którzy dali zamknąć się w odizolowanym od świata hotelu, uczestnicząc </a:t>
            </a:r>
            <a:r>
              <a:rPr lang="pl-PL" sz="1400" dirty="0" smtClean="0"/>
              <a:t>we </a:t>
            </a:r>
            <a:r>
              <a:rPr lang="pl-PL" sz="1400" dirty="0"/>
              <a:t>frustracji i obłędzie Jacka. </a:t>
            </a:r>
          </a:p>
          <a:p>
            <a:pPr marL="0" lvl="0" indent="0">
              <a:buNone/>
            </a:pPr>
            <a:r>
              <a:rPr lang="pl-PL" sz="1400" dirty="0"/>
              <a:t>Sama historia jest napisana jednak w dość ciężki do przeczytania sposób. W książce można zauważyć lekki chaos stylistyczny charakterystyczny dla twórczości Kinga. Dlatego jego książki wymagają niekiedy dodatkowego skupienia </a:t>
            </a:r>
            <a:r>
              <a:rPr lang="pl-PL" sz="1400" dirty="0" smtClean="0"/>
              <a:t>ze </a:t>
            </a:r>
            <a:r>
              <a:rPr lang="pl-PL" sz="1400" dirty="0"/>
              <a:t>strony czytelnika. Do warsztatu autora należy się po prostu przyzwyczaić. Stanowi to minus jego twórczości. Sam autor zarzeka się  że jest to jednak celowe działanie z jego strony i stanowi istotny element wolności artysty - brak konieczności stosowania się do jakichkolwiek zasad i schematów. </a:t>
            </a:r>
            <a:r>
              <a:rPr lang="pl-PL" sz="1400" dirty="0" smtClean="0"/>
              <a:t> Z </a:t>
            </a:r>
            <a:r>
              <a:rPr lang="pl-PL" sz="1400" dirty="0"/>
              <a:t>całą pewnością jednak warto poświęcić “Lśnieniu" swój czas, żeby zamknąć się na </a:t>
            </a:r>
            <a:r>
              <a:rPr lang="pl-PL" sz="1400" dirty="0" smtClean="0"/>
              <a:t>chwilę </a:t>
            </a:r>
            <a:r>
              <a:rPr lang="pl-PL" sz="1400" dirty="0"/>
              <a:t>w hotelu wraz z artystą-egoistą i zobaczyć jak jego własna twórczość go zjada. Książka zdecydowanie zasługuje na miano kultowej, zwłaszcza dzięki niesamowicie interesującej i rozbudowanej pod kątem psychologicznym postaci, jaką jest Jack </a:t>
            </a:r>
            <a:r>
              <a:rPr lang="pl-PL" sz="1400" dirty="0" err="1"/>
              <a:t>Torrance</a:t>
            </a:r>
            <a:r>
              <a:rPr lang="pl-PL" sz="1400" dirty="0"/>
              <a:t>. </a:t>
            </a:r>
            <a:endParaRPr lang="pl-PL" sz="1400" dirty="0" smtClean="0"/>
          </a:p>
          <a:p>
            <a:pPr marL="0" lvl="0" indent="0" algn="just">
              <a:buNone/>
            </a:pPr>
            <a:r>
              <a:rPr lang="pl-PL" sz="1400" dirty="0"/>
              <a:t> </a:t>
            </a:r>
            <a:r>
              <a:rPr lang="pl-PL" sz="1400" dirty="0" smtClean="0"/>
              <a:t>			Julia </a:t>
            </a:r>
            <a:r>
              <a:rPr lang="pl-PL" sz="1400" dirty="0"/>
              <a:t>Biernacka, kl. 3A</a:t>
            </a:r>
          </a:p>
          <a:p>
            <a:endParaRPr lang="pl-PL" sz="1400"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610431"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349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Szukając Alaski</a:t>
            </a:r>
            <a:endParaRPr lang="pl-PL" dirty="0"/>
          </a:p>
        </p:txBody>
      </p:sp>
      <p:sp>
        <p:nvSpPr>
          <p:cNvPr id="4" name="Symbol zastępczy zawartości 3"/>
          <p:cNvSpPr>
            <a:spLocks noGrp="1"/>
          </p:cNvSpPr>
          <p:nvPr>
            <p:ph sz="quarter" idx="14"/>
          </p:nvPr>
        </p:nvSpPr>
        <p:spPr>
          <a:xfrm>
            <a:off x="3347864" y="1340768"/>
            <a:ext cx="5544616" cy="5328592"/>
          </a:xfrm>
        </p:spPr>
        <p:txBody>
          <a:bodyPr>
            <a:noAutofit/>
          </a:bodyPr>
          <a:lstStyle/>
          <a:p>
            <a:pPr marL="0" indent="0">
              <a:buNone/>
            </a:pPr>
            <a:r>
              <a:rPr lang="pl-PL" sz="1400" dirty="0" smtClean="0"/>
              <a:t> </a:t>
            </a:r>
            <a:r>
              <a:rPr lang="pl-PL" sz="1400" dirty="0" smtClean="0"/>
              <a:t>Książka </a:t>
            </a:r>
            <a:r>
              <a:rPr lang="pl-PL" sz="1400" dirty="0"/>
              <a:t>Johna Greena ,,Szukając Alaski</a:t>
            </a:r>
            <a:r>
              <a:rPr lang="pl-PL" sz="1400" dirty="0" smtClean="0"/>
              <a:t>'' </a:t>
            </a:r>
            <a:r>
              <a:rPr lang="pl-PL" sz="1400" dirty="0"/>
              <a:t>jak dla mnie nie była zbyt ciekawa. Powieści Greena zwykle są bardzo </a:t>
            </a:r>
            <a:r>
              <a:rPr lang="pl-PL" sz="1400" dirty="0" smtClean="0"/>
              <a:t>ciekawe i </a:t>
            </a:r>
            <a:r>
              <a:rPr lang="pl-PL" sz="1400" dirty="0"/>
              <a:t>trzymające w napięciu. Po przeczytaniu </a:t>
            </a:r>
            <a:r>
              <a:rPr lang="pl-PL" sz="1400" dirty="0" smtClean="0"/>
              <a:t>książki ,,Gwiazd </a:t>
            </a:r>
            <a:r>
              <a:rPr lang="pl-PL" sz="1400" dirty="0"/>
              <a:t>naszych wina</a:t>
            </a:r>
            <a:r>
              <a:rPr lang="pl-PL" sz="1400" dirty="0" smtClean="0"/>
              <a:t>'' </a:t>
            </a:r>
            <a:r>
              <a:rPr lang="pl-PL" sz="1400" dirty="0"/>
              <a:t>myślałam, że kolejna jego książka będzie tak samo ciekawa i emocjonująca. Jednak bardzo się myliłam.</a:t>
            </a:r>
            <a:br>
              <a:rPr lang="pl-PL" sz="1400" dirty="0"/>
            </a:br>
            <a:r>
              <a:rPr lang="pl-PL" sz="1400" dirty="0"/>
              <a:t> </a:t>
            </a:r>
            <a:r>
              <a:rPr lang="pl-PL" sz="1400" dirty="0" smtClean="0"/>
              <a:t>   Głównym </a:t>
            </a:r>
            <a:r>
              <a:rPr lang="pl-PL" sz="1400" dirty="0"/>
              <a:t>wątkiem książki jest relacja Milesa - Kluchy oraz Alaski. Milesa poznajemy w nieco </a:t>
            </a:r>
            <a:r>
              <a:rPr lang="pl-PL" sz="1400" dirty="0" smtClean="0"/>
              <a:t>niemiłych </a:t>
            </a:r>
            <a:r>
              <a:rPr lang="pl-PL" sz="1400" dirty="0"/>
              <a:t>okolicznościach. Wyprawia on swoje urodziny, ponieważ wie, że niedługo będzie musiał wyprowadzić się do internatu. Jest on chłopakiem trochę zamkniętym w </a:t>
            </a:r>
            <a:r>
              <a:rPr lang="pl-PL" sz="1400" dirty="0" smtClean="0"/>
              <a:t>sobie, </a:t>
            </a:r>
            <a:r>
              <a:rPr lang="pl-PL" sz="1400" dirty="0"/>
              <a:t>w związku z </a:t>
            </a:r>
            <a:r>
              <a:rPr lang="pl-PL" sz="1400" dirty="0" smtClean="0"/>
              <a:t>tym nie </a:t>
            </a:r>
            <a:r>
              <a:rPr lang="pl-PL" sz="1400" dirty="0"/>
              <a:t>ma on wielu przyjaciół. Na jego przyjęciu nie pojawił się </a:t>
            </a:r>
            <a:r>
              <a:rPr lang="pl-PL" sz="1400" dirty="0" smtClean="0"/>
              <a:t>nikt oprócz </a:t>
            </a:r>
            <a:r>
              <a:rPr lang="pl-PL" sz="1400" dirty="0"/>
              <a:t>dwóch </a:t>
            </a:r>
            <a:r>
              <a:rPr lang="pl-PL" sz="1400" dirty="0" smtClean="0"/>
              <a:t>osób, </a:t>
            </a:r>
            <a:r>
              <a:rPr lang="pl-PL" sz="1400" dirty="0"/>
              <a:t>które i tak po krótkim czasie wyszły. Główny wątek jest dość nieciekawy i nieco nużący, to wątek poboczny jest bardziej interesujący. Mówi on o lekcjach religii, na których są prowadzone bardzo ciekawe </a:t>
            </a:r>
            <a:r>
              <a:rPr lang="pl-PL" sz="1400" dirty="0" smtClean="0"/>
              <a:t>rozmowy </a:t>
            </a:r>
            <a:r>
              <a:rPr lang="pl-PL" sz="1400" dirty="0"/>
              <a:t>o istnieniu ludzkości. Jednak widzę w tej książce także plusy. Są to między innymi: wplatanie w książkę ostatnich słów znanych ludzi. Wynika to z tego, że nasz główny bohater bardzo lubił czytać </a:t>
            </a:r>
            <a:r>
              <a:rPr lang="pl-PL" sz="1400" dirty="0" smtClean="0"/>
              <a:t>biografie </a:t>
            </a:r>
            <a:r>
              <a:rPr lang="pl-PL" sz="1400" dirty="0"/>
              <a:t>sławnych osób. Plusem jest również to, że </a:t>
            </a:r>
            <a:r>
              <a:rPr lang="pl-PL" sz="1400" dirty="0" smtClean="0"/>
              <a:t>język, </a:t>
            </a:r>
            <a:r>
              <a:rPr lang="pl-PL" sz="1400" dirty="0"/>
              <a:t>którym jest ona napisana, jest prosty w zrozumieniu i w odbiorze. Dzięki temu może dotrzeć do większej </a:t>
            </a:r>
            <a:r>
              <a:rPr lang="pl-PL" sz="1400" dirty="0" smtClean="0"/>
              <a:t>liczby </a:t>
            </a:r>
            <a:r>
              <a:rPr lang="pl-PL" sz="1400" dirty="0" smtClean="0"/>
              <a:t>osób</a:t>
            </a:r>
            <a:r>
              <a:rPr lang="pl-PL" sz="1400" dirty="0"/>
              <a:t>.</a:t>
            </a:r>
            <a:br>
              <a:rPr lang="pl-PL" sz="1400" dirty="0"/>
            </a:br>
            <a:r>
              <a:rPr lang="pl-PL" sz="1400" dirty="0"/>
              <a:t>  Podsumowując ta książka ma swoje plusy i minusy, lecz niestety te drugie przeważają. Ta powieść Greena niestety wypada najgorzej na tle jego innych wspaniałych dzieł</a:t>
            </a:r>
            <a:r>
              <a:rPr lang="pl-PL" sz="1400" dirty="0" smtClean="0"/>
              <a:t>.</a:t>
            </a:r>
          </a:p>
          <a:p>
            <a:pPr marL="0" indent="0">
              <a:buNone/>
            </a:pPr>
            <a:r>
              <a:rPr lang="pl-PL" sz="1400" dirty="0"/>
              <a:t>	</a:t>
            </a:r>
            <a:r>
              <a:rPr lang="pl-PL" sz="1400" dirty="0" smtClean="0"/>
              <a:t>			Szymanowska </a:t>
            </a:r>
            <a:r>
              <a:rPr lang="pl-PL" sz="1400" dirty="0"/>
              <a:t>Julia </a:t>
            </a: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2920397" cy="41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55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Love Rosie</a:t>
            </a:r>
            <a:endParaRPr lang="pl-PL" dirty="0"/>
          </a:p>
        </p:txBody>
      </p:sp>
      <p:sp>
        <p:nvSpPr>
          <p:cNvPr id="4" name="Symbol zastępczy zawartości 3"/>
          <p:cNvSpPr>
            <a:spLocks noGrp="1"/>
          </p:cNvSpPr>
          <p:nvPr>
            <p:ph sz="quarter" idx="14"/>
          </p:nvPr>
        </p:nvSpPr>
        <p:spPr>
          <a:xfrm>
            <a:off x="3131840" y="1268760"/>
            <a:ext cx="5832648" cy="5472608"/>
          </a:xfrm>
        </p:spPr>
        <p:txBody>
          <a:bodyPr>
            <a:noAutofit/>
          </a:bodyPr>
          <a:lstStyle/>
          <a:p>
            <a:pPr marL="0" indent="0">
              <a:buNone/>
            </a:pPr>
            <a:r>
              <a:rPr lang="pl-PL" sz="1400" dirty="0"/>
              <a:t>“Love Rosie” należy do literatury romantycznej. Książkę możemy określić mianem wyjątkowej ze względu na swoją dość nietypową formę narracyjną. Podzielona jest na trzy części z czego każda skupia się na poszczególnych latach życia głównych bohaterów. Akcja książki rozgrywa się w Irlandii, kraju skąd pochodzi autorka.  Wydarzenia opisane w książce są listami, wiadomościami, często również rozmowami zarówno telefonicznymi jak i twarzą w twarz między bohaterami. Sam tytuł książki również poniekąd inspirowany jest listem, którego odbiorcą jest główna bohaterka  Rosie Dunn dziewczynka marząca o prowadzeniu własnego hotelu, natomiast adresatem jest jej przyjaciel Alex Stewart, którego największym  marzeniem jest zostać lekarzem. Razem z nimi przeżywamy ich dzieciństwo, aż po </a:t>
            </a:r>
            <a:r>
              <a:rPr lang="pl-PL" sz="1400" dirty="0" smtClean="0"/>
              <a:t>starość. Jednak </a:t>
            </a:r>
            <a:r>
              <a:rPr lang="pl-PL" sz="1400" dirty="0"/>
              <a:t>plany na przyszłość, którą wspólnie planowali kończą się wraz z przeprowadzką chłopaka do Stanów. Mimo tego w dalszym ciągu utrzymują kontakt, bo jak twierdzą ich przyjaźń przezwycięży każdą dzielącą ich odległość. Dunn po ukończeniu liceum planuje rozpocząć naukę w branży hotelarskiej, lecz nie wszystko idzie tak jak zakładali, a dorosłość przynosi im więcej upadków oraz trudnych decyzji do podjęcia niż mogli </a:t>
            </a:r>
            <a:r>
              <a:rPr lang="pl-PL" sz="1400" dirty="0" smtClean="0"/>
              <a:t>zakładać. Jeżeli </a:t>
            </a:r>
            <a:r>
              <a:rPr lang="pl-PL" sz="1400" dirty="0"/>
              <a:t>szukasz książki, w której wszystko dobrze się układa, a życie bohaterów toczy </a:t>
            </a:r>
            <a:r>
              <a:rPr lang="pl-PL" sz="1400" dirty="0" err="1"/>
              <a:t>sie</a:t>
            </a:r>
            <a:r>
              <a:rPr lang="pl-PL" sz="1400" dirty="0"/>
              <a:t> niczym najpiękniejszy sen, ta książka nie jest dla ciebie. </a:t>
            </a:r>
            <a:r>
              <a:rPr lang="pl-PL" sz="1400" dirty="0" err="1"/>
              <a:t>Cecelia</a:t>
            </a:r>
            <a:r>
              <a:rPr lang="pl-PL" sz="1400" dirty="0"/>
              <a:t> </a:t>
            </a:r>
            <a:r>
              <a:rPr lang="pl-PL" sz="1400" dirty="0" err="1"/>
              <a:t>Ahern</a:t>
            </a:r>
            <a:r>
              <a:rPr lang="pl-PL" sz="1400" dirty="0"/>
              <a:t> uświadamia nam, że życie nie jest usłane różami, marzenia nie spełniają się na pstryknięcie palcami, w przyjaźni również pojawiają się konflikty, a każdy z nas miewa gorsze, bądź lepsze dni. Idealnie porusza problem dorastania, a nawet pokazuje go z gorszej strony, próbując dodać czytelnikom siły. </a:t>
            </a:r>
          </a:p>
          <a:p>
            <a:pPr marL="0" indent="0">
              <a:buNone/>
            </a:pPr>
            <a:r>
              <a:rPr lang="pl-PL" sz="1400" dirty="0" smtClean="0"/>
              <a:t>			Aleksandra </a:t>
            </a:r>
            <a:r>
              <a:rPr lang="pl-PL" sz="1400" dirty="0" err="1"/>
              <a:t>Ziesler</a:t>
            </a:r>
            <a:r>
              <a:rPr lang="pl-PL" sz="1400" dirty="0"/>
              <a:t>, kl. 1 AB</a:t>
            </a:r>
          </a:p>
          <a:p>
            <a:pPr algn="just"/>
            <a:endParaRPr lang="pl-PL" sz="1600"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28895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3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52128"/>
          </a:xfrm>
        </p:spPr>
        <p:txBody>
          <a:bodyPr/>
          <a:lstStyle/>
          <a:p>
            <a:r>
              <a:rPr lang="pl-PL" dirty="0" smtClean="0"/>
              <a:t>Szczęściarz</a:t>
            </a:r>
            <a:endParaRPr lang="pl-PL" dirty="0"/>
          </a:p>
        </p:txBody>
      </p:sp>
      <p:sp>
        <p:nvSpPr>
          <p:cNvPr id="4" name="Symbol zastępczy zawartości 3"/>
          <p:cNvSpPr>
            <a:spLocks noGrp="1"/>
          </p:cNvSpPr>
          <p:nvPr>
            <p:ph sz="quarter" idx="14"/>
          </p:nvPr>
        </p:nvSpPr>
        <p:spPr>
          <a:xfrm>
            <a:off x="2915816" y="1484784"/>
            <a:ext cx="6120680" cy="5184576"/>
          </a:xfrm>
        </p:spPr>
        <p:txBody>
          <a:bodyPr>
            <a:noAutofit/>
          </a:bodyPr>
          <a:lstStyle/>
          <a:p>
            <a:pPr marL="0" indent="0">
              <a:spcAft>
                <a:spcPts val="0"/>
              </a:spcAft>
              <a:buNone/>
            </a:pPr>
            <a:r>
              <a:rPr lang="pl-PL" sz="1500" kern="150" dirty="0" smtClean="0">
                <a:latin typeface="Times New Roman"/>
                <a:ea typeface="SimSun"/>
                <a:cs typeface="Lucida Sans"/>
              </a:rPr>
              <a:t>(…) Logan </a:t>
            </a:r>
            <a:r>
              <a:rPr lang="pl-PL" sz="1500" kern="150" dirty="0">
                <a:latin typeface="Times New Roman"/>
                <a:ea typeface="SimSun"/>
                <a:cs typeface="Lucida Sans"/>
              </a:rPr>
              <a:t>Thibault – to mężczyzna, który służył w piechocie morskiej, między innymi w Iraku. Wielokrotnie był o krok przed śmiercią, lecz przeżył i wrócił ze zdjęciem pewnej kobiety znalezionym na pustyni. Jego przyjaciel Victor przekonywał go, że to ono przyniosło mu szczęście i powinien odnaleźć tę kobietę, aby się jej odwdzięczyć. Logan choć sceptycznie nastawiony do jego </a:t>
            </a:r>
            <a:r>
              <a:rPr lang="pl-PL" sz="1500" kern="150" dirty="0" smtClean="0">
                <a:latin typeface="Times New Roman"/>
                <a:ea typeface="SimSun"/>
                <a:cs typeface="Lucida Sans"/>
              </a:rPr>
              <a:t>słów </a:t>
            </a:r>
            <a:r>
              <a:rPr lang="pl-PL" sz="1500" kern="150" dirty="0">
                <a:latin typeface="Times New Roman"/>
                <a:ea typeface="SimSun"/>
                <a:cs typeface="Lucida Sans"/>
              </a:rPr>
              <a:t>zmienił zdanie, gdy jego przyjaciel zginął na ich wspólnej wyprawie łodzią. Po tym zdarzeniu załamał się, a gdy Victor zaczął nawiedzać go w jego </a:t>
            </a:r>
            <a:r>
              <a:rPr lang="pl-PL" sz="1500" kern="150" dirty="0" smtClean="0">
                <a:latin typeface="Times New Roman"/>
                <a:ea typeface="SimSun"/>
                <a:cs typeface="Lucida Sans"/>
              </a:rPr>
              <a:t>wyobraźni, obrał </a:t>
            </a:r>
            <a:r>
              <a:rPr lang="pl-PL" sz="1500" kern="150" dirty="0">
                <a:latin typeface="Times New Roman"/>
                <a:ea typeface="SimSun"/>
                <a:cs typeface="Lucida Sans"/>
              </a:rPr>
              <a:t>sobie za cel odnalezienie dziewczyny z fotografii. Wspominając słowa przyjaciela, że jest jej coś winien, wyruszył w daleką podróż wraz ze swoim wiernym kompanem </a:t>
            </a:r>
            <a:r>
              <a:rPr lang="pl-PL" sz="1500" kern="150" dirty="0" smtClean="0">
                <a:latin typeface="Times New Roman"/>
                <a:ea typeface="SimSun"/>
                <a:cs typeface="Lucida Sans"/>
              </a:rPr>
              <a:t>Zeusem - </a:t>
            </a:r>
            <a:r>
              <a:rPr lang="pl-PL" sz="1500" kern="150" dirty="0">
                <a:latin typeface="Times New Roman"/>
                <a:ea typeface="SimSun"/>
                <a:cs typeface="Lucida Sans"/>
              </a:rPr>
              <a:t>owczarkiem niemieckim. Odnalazł ją w </a:t>
            </a:r>
            <a:r>
              <a:rPr lang="pl-PL" sz="1500" kern="150" dirty="0" err="1" smtClean="0">
                <a:latin typeface="Times New Roman"/>
                <a:ea typeface="SimSun"/>
                <a:cs typeface="Lucida Sans"/>
              </a:rPr>
              <a:t>Hamptom</a:t>
            </a:r>
            <a:r>
              <a:rPr lang="pl-PL" sz="1500" kern="150" dirty="0" smtClean="0">
                <a:latin typeface="Times New Roman"/>
                <a:ea typeface="SimSun"/>
                <a:cs typeface="Lucida Sans"/>
              </a:rPr>
              <a:t> - </a:t>
            </a:r>
            <a:r>
              <a:rPr lang="pl-PL" sz="1500" kern="150" dirty="0">
                <a:latin typeface="Times New Roman"/>
                <a:ea typeface="SimSun"/>
                <a:cs typeface="Lucida Sans"/>
              </a:rPr>
              <a:t>niewielkim miasteczku w Karolinie Północnej. </a:t>
            </a:r>
            <a:r>
              <a:rPr lang="pl-PL" sz="1500" kern="150" dirty="0" err="1" smtClean="0">
                <a:latin typeface="Times New Roman"/>
                <a:ea typeface="SimSun"/>
                <a:cs typeface="Lucida Sans"/>
              </a:rPr>
              <a:t>Beth</a:t>
            </a:r>
            <a:r>
              <a:rPr lang="pl-PL" sz="1500" kern="150" dirty="0" smtClean="0">
                <a:latin typeface="Times New Roman"/>
                <a:ea typeface="SimSun"/>
                <a:cs typeface="Lucida Sans"/>
              </a:rPr>
              <a:t> okazała </a:t>
            </a:r>
            <a:r>
              <a:rPr lang="pl-PL" sz="1500" kern="150" dirty="0">
                <a:latin typeface="Times New Roman"/>
                <a:ea typeface="SimSun"/>
                <a:cs typeface="Lucida Sans"/>
              </a:rPr>
              <a:t>się być samotną matką </a:t>
            </a:r>
            <a:r>
              <a:rPr lang="pl-PL" sz="1500" kern="150" dirty="0" smtClean="0">
                <a:latin typeface="Times New Roman"/>
                <a:ea typeface="SimSun"/>
                <a:cs typeface="Lucida Sans"/>
              </a:rPr>
              <a:t>dziesięcioletniego Bena i </a:t>
            </a:r>
            <a:r>
              <a:rPr lang="pl-PL" sz="1500" kern="150" dirty="0" smtClean="0">
                <a:latin typeface="Times New Roman"/>
                <a:ea typeface="SimSun"/>
                <a:cs typeface="Lucida Sans"/>
              </a:rPr>
              <a:t>rozwódką </a:t>
            </a:r>
            <a:r>
              <a:rPr lang="pl-PL" sz="1500" kern="150" dirty="0">
                <a:latin typeface="Times New Roman"/>
                <a:ea typeface="SimSun"/>
                <a:cs typeface="Lucida Sans"/>
              </a:rPr>
              <a:t>skłóconą z niedojrzałym psychicznie byłym mężem </a:t>
            </a:r>
            <a:r>
              <a:rPr lang="pl-PL" sz="1500" kern="150" dirty="0" err="1" smtClean="0">
                <a:latin typeface="Times New Roman"/>
                <a:ea typeface="SimSun"/>
                <a:cs typeface="Lucida Sans"/>
              </a:rPr>
              <a:t>Keithem</a:t>
            </a:r>
            <a:r>
              <a:rPr lang="pl-PL" sz="1500" kern="150" dirty="0" smtClean="0">
                <a:latin typeface="Times New Roman"/>
                <a:ea typeface="SimSun"/>
                <a:cs typeface="Lucida Sans"/>
              </a:rPr>
              <a:t> - </a:t>
            </a:r>
            <a:r>
              <a:rPr lang="pl-PL" sz="1500" kern="150" dirty="0">
                <a:latin typeface="Times New Roman"/>
                <a:ea typeface="SimSun"/>
                <a:cs typeface="Lucida Sans"/>
              </a:rPr>
              <a:t>zastępcą szeryfa i wnukiem najbogatszego i najbardziej wpływowego obywatela </a:t>
            </a:r>
            <a:r>
              <a:rPr lang="pl-PL" sz="1500" kern="150" dirty="0" err="1">
                <a:latin typeface="Times New Roman"/>
                <a:ea typeface="SimSun"/>
                <a:cs typeface="Lucida Sans"/>
              </a:rPr>
              <a:t>Hampton</a:t>
            </a:r>
            <a:r>
              <a:rPr lang="pl-PL" sz="1500" kern="150" dirty="0">
                <a:latin typeface="Times New Roman"/>
                <a:ea typeface="SimSun"/>
                <a:cs typeface="Lucida Sans"/>
              </a:rPr>
              <a:t>. Była kobietą zmagającą się z wieloma problemami życia codziennego. Logan sam nie </a:t>
            </a:r>
            <a:r>
              <a:rPr lang="pl-PL" sz="1500" kern="150" dirty="0" smtClean="0">
                <a:latin typeface="Times New Roman"/>
                <a:ea typeface="SimSun"/>
                <a:cs typeface="Lucida Sans"/>
              </a:rPr>
              <a:t>wiedząc </a:t>
            </a:r>
            <a:r>
              <a:rPr lang="pl-PL" sz="1500" kern="150" dirty="0">
                <a:latin typeface="Times New Roman"/>
                <a:ea typeface="SimSun"/>
                <a:cs typeface="Lucida Sans"/>
              </a:rPr>
              <a:t>co </a:t>
            </a:r>
            <a:r>
              <a:rPr lang="pl-PL" sz="1500" kern="150" dirty="0" smtClean="0">
                <a:latin typeface="Times New Roman"/>
                <a:ea typeface="SimSun"/>
                <a:cs typeface="Lucida Sans"/>
              </a:rPr>
              <a:t>robić, </a:t>
            </a:r>
            <a:r>
              <a:rPr lang="pl-PL" sz="1500" kern="150" dirty="0">
                <a:latin typeface="Times New Roman"/>
                <a:ea typeface="SimSun"/>
                <a:cs typeface="Lucida Sans"/>
              </a:rPr>
              <a:t>zatrudnił się do pomocy u jej babci. Z czasem zbliżył się do </a:t>
            </a:r>
            <a:r>
              <a:rPr lang="pl-PL" sz="1500" kern="150" dirty="0" err="1">
                <a:latin typeface="Times New Roman"/>
                <a:ea typeface="SimSun"/>
                <a:cs typeface="Lucida Sans"/>
              </a:rPr>
              <a:t>Beth</a:t>
            </a:r>
            <a:r>
              <a:rPr lang="pl-PL" sz="1500" kern="150" dirty="0">
                <a:latin typeface="Times New Roman"/>
                <a:ea typeface="SimSun"/>
                <a:cs typeface="Lucida Sans"/>
              </a:rPr>
              <a:t> i jej bliskich: syna Bena i babki Nany. Jednakże między </a:t>
            </a:r>
            <a:r>
              <a:rPr lang="pl-PL" sz="1500" kern="150" dirty="0" smtClean="0">
                <a:latin typeface="Times New Roman"/>
                <a:ea typeface="SimSun"/>
                <a:cs typeface="Lucida Sans"/>
              </a:rPr>
              <a:t>nim </a:t>
            </a:r>
            <a:r>
              <a:rPr lang="pl-PL" sz="1500" kern="150" dirty="0">
                <a:latin typeface="Times New Roman"/>
                <a:ea typeface="SimSun"/>
                <a:cs typeface="Lucida Sans"/>
              </a:rPr>
              <a:t>a </a:t>
            </a:r>
            <a:r>
              <a:rPr lang="pl-PL" sz="1500" kern="150" dirty="0" err="1">
                <a:latin typeface="Times New Roman"/>
                <a:ea typeface="SimSun"/>
                <a:cs typeface="Lucida Sans"/>
              </a:rPr>
              <a:t>Keithem</a:t>
            </a:r>
            <a:r>
              <a:rPr lang="pl-PL" sz="1500" kern="150" dirty="0">
                <a:latin typeface="Times New Roman"/>
                <a:ea typeface="SimSun"/>
                <a:cs typeface="Lucida Sans"/>
              </a:rPr>
              <a:t> doszło do rywalizacji. Czy Logan odnalazł drogę do swojego </a:t>
            </a:r>
            <a:r>
              <a:rPr lang="pl-PL" sz="1500" kern="150" dirty="0" smtClean="0">
                <a:latin typeface="Times New Roman"/>
                <a:ea typeface="SimSun"/>
                <a:cs typeface="Lucida Sans"/>
              </a:rPr>
              <a:t>przeznaczenia </a:t>
            </a:r>
            <a:r>
              <a:rPr lang="pl-PL" sz="1500" kern="150" dirty="0">
                <a:latin typeface="Times New Roman"/>
                <a:ea typeface="SimSun"/>
                <a:cs typeface="Lucida Sans"/>
              </a:rPr>
              <a:t>pomimo przeciwności? Czy ta podróż </a:t>
            </a:r>
            <a:r>
              <a:rPr lang="pl-PL" sz="1500" kern="150" dirty="0" smtClean="0">
                <a:latin typeface="Times New Roman"/>
                <a:ea typeface="SimSun"/>
                <a:cs typeface="Lucida Sans"/>
              </a:rPr>
              <a:t>przyniosła </a:t>
            </a:r>
            <a:r>
              <a:rPr lang="pl-PL" sz="1500" kern="150" dirty="0">
                <a:latin typeface="Times New Roman"/>
                <a:ea typeface="SimSun"/>
                <a:cs typeface="Lucida Sans"/>
              </a:rPr>
              <a:t>mu szczęście i być może coś </a:t>
            </a:r>
            <a:r>
              <a:rPr lang="pl-PL" sz="1500" kern="150" dirty="0" smtClean="0">
                <a:latin typeface="Times New Roman"/>
                <a:ea typeface="SimSun"/>
                <a:cs typeface="Lucida Sans"/>
              </a:rPr>
              <a:t>niespodziewanego - </a:t>
            </a:r>
            <a:r>
              <a:rPr lang="pl-PL" sz="1500" kern="150" dirty="0">
                <a:latin typeface="Times New Roman"/>
                <a:ea typeface="SimSun"/>
                <a:cs typeface="Lucida Sans"/>
              </a:rPr>
              <a:t>miłość?</a:t>
            </a:r>
          </a:p>
          <a:p>
            <a:pPr marL="0" indent="0">
              <a:spcAft>
                <a:spcPts val="0"/>
              </a:spcAft>
              <a:buNone/>
            </a:pPr>
            <a:r>
              <a:rPr lang="pl-PL" sz="1500" kern="150" dirty="0">
                <a:latin typeface="Times New Roman"/>
                <a:ea typeface="SimSun"/>
                <a:cs typeface="Lucida Sans"/>
              </a:rPr>
              <a:t>O tym musicie przekonać się sami</a:t>
            </a:r>
            <a:r>
              <a:rPr lang="pl-PL" sz="1500" kern="150" dirty="0" smtClean="0">
                <a:latin typeface="Times New Roman"/>
                <a:ea typeface="SimSun"/>
                <a:cs typeface="Lucida Sans"/>
              </a:rPr>
              <a:t>.</a:t>
            </a:r>
            <a:r>
              <a:rPr lang="pl-PL" sz="1500" kern="150" dirty="0">
                <a:latin typeface="Times New Roman"/>
                <a:ea typeface="SimSun"/>
                <a:cs typeface="Lucida Sans"/>
              </a:rPr>
              <a:t>	</a:t>
            </a:r>
            <a:r>
              <a:rPr lang="pl-PL" sz="1500" kern="150" dirty="0" smtClean="0">
                <a:latin typeface="Times New Roman"/>
                <a:ea typeface="SimSun"/>
                <a:cs typeface="Lucida Sans"/>
              </a:rPr>
              <a:t>(…)</a:t>
            </a:r>
            <a:r>
              <a:rPr lang="pl-PL" sz="1500" kern="150" dirty="0">
                <a:latin typeface="Times New Roman"/>
                <a:ea typeface="SimSun"/>
                <a:cs typeface="Lucida Sans"/>
              </a:rPr>
              <a:t>	</a:t>
            </a:r>
            <a:endParaRPr lang="pl-PL" sz="1500" kern="150" dirty="0" smtClean="0">
              <a:latin typeface="Times New Roman"/>
              <a:ea typeface="SimSun"/>
              <a:cs typeface="Lucida Sans"/>
            </a:endParaRPr>
          </a:p>
          <a:p>
            <a:pPr marL="0" indent="0" algn="just">
              <a:spcAft>
                <a:spcPts val="0"/>
              </a:spcAft>
              <a:buNone/>
            </a:pPr>
            <a:r>
              <a:rPr lang="pl-PL" sz="1500" kern="150" dirty="0">
                <a:latin typeface="Times New Roman"/>
                <a:ea typeface="SimSun"/>
                <a:cs typeface="Lucida Sans"/>
              </a:rPr>
              <a:t>	</a:t>
            </a:r>
            <a:r>
              <a:rPr lang="pl-PL" sz="1500" kern="150" dirty="0" smtClean="0">
                <a:latin typeface="Times New Roman"/>
                <a:ea typeface="SimSun"/>
                <a:cs typeface="Lucida Sans"/>
              </a:rPr>
              <a:t>			Julia </a:t>
            </a:r>
            <a:r>
              <a:rPr lang="pl-PL" sz="1500" kern="150" dirty="0">
                <a:latin typeface="Times New Roman"/>
                <a:ea typeface="SimSun"/>
                <a:cs typeface="Lucida Sans"/>
              </a:rPr>
              <a:t>Rożek, klasa 2 </a:t>
            </a:r>
            <a:r>
              <a:rPr lang="pl-PL" sz="1500" kern="150" dirty="0" smtClean="0">
                <a:latin typeface="Times New Roman"/>
                <a:ea typeface="SimSun"/>
                <a:cs typeface="Lucida Sans"/>
              </a:rPr>
              <a:t>DE</a:t>
            </a:r>
            <a:endParaRPr lang="pl-PL" sz="1500" kern="150" dirty="0">
              <a:latin typeface="Times New Roman"/>
              <a:ea typeface="SimSun"/>
              <a:cs typeface="Lucida Sans"/>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2810552"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542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Harry Potter i Kamień Filozoficzny</a:t>
            </a:r>
          </a:p>
        </p:txBody>
      </p:sp>
      <p:sp>
        <p:nvSpPr>
          <p:cNvPr id="4" name="Symbol zastępczy zawartości 3"/>
          <p:cNvSpPr>
            <a:spLocks noGrp="1"/>
          </p:cNvSpPr>
          <p:nvPr>
            <p:ph sz="quarter" idx="14"/>
          </p:nvPr>
        </p:nvSpPr>
        <p:spPr>
          <a:xfrm>
            <a:off x="2987824" y="1340768"/>
            <a:ext cx="6048672" cy="5400600"/>
          </a:xfrm>
        </p:spPr>
        <p:txBody>
          <a:bodyPr>
            <a:noAutofit/>
          </a:bodyPr>
          <a:lstStyle/>
          <a:p>
            <a:pPr marL="0" indent="0">
              <a:buNone/>
            </a:pPr>
            <a:r>
              <a:rPr lang="pl-PL" sz="1550" dirty="0"/>
              <a:t>Autorką jest Joanne </a:t>
            </a:r>
            <a:r>
              <a:rPr lang="pl-PL" sz="1550" dirty="0" err="1"/>
              <a:t>Rowling</a:t>
            </a:r>
            <a:r>
              <a:rPr lang="pl-PL" sz="1550" dirty="0"/>
              <a:t>, która posługuje się pseudonimem J.K. </a:t>
            </a:r>
            <a:r>
              <a:rPr lang="pl-PL" sz="1550" dirty="0" err="1"/>
              <a:t>Rowling</a:t>
            </a:r>
            <a:r>
              <a:rPr lang="pl-PL" sz="1550" dirty="0"/>
              <a:t>. Historia tego pseudonimu jest ciekawa, wydawca zaproponował jej, by wymyśliła sobie pseudonim, gdyż chłopcy mogliby nie chcieć czytać książki przygodowej napisanej przez kobietę. </a:t>
            </a:r>
            <a:r>
              <a:rPr lang="pl-PL" sz="1550" dirty="0" err="1"/>
              <a:t>Rowling</a:t>
            </a:r>
            <a:r>
              <a:rPr lang="pl-PL" sz="1550" dirty="0"/>
              <a:t> miała ogromne trudności z wydaniem książki, żadne wydawnictwo nie chciało przyjąć książki, gdzie główny bohater jest sierotą. W końcu małe wydawnictwo </a:t>
            </a:r>
            <a:r>
              <a:rPr lang="pl-PL" sz="1550" dirty="0" err="1"/>
              <a:t>Bloomsbury</a:t>
            </a:r>
            <a:r>
              <a:rPr lang="pl-PL" sz="1550" dirty="0"/>
              <a:t> zdecydowało się i był to strzał w dziesiątkę. Światowy sukces, Joanne stała się miliarderką, a historię zna prawie każdy. (…) Książka jest napisana bardzo przyjemnym i ciekawym stylem. Pierwsze wydanie książki jest ozdobione rysunkami naszkicowanymi przez samą </a:t>
            </a:r>
            <a:r>
              <a:rPr lang="pl-PL" sz="1550" dirty="0" err="1"/>
              <a:t>Rowling</a:t>
            </a:r>
            <a:r>
              <a:rPr lang="pl-PL" sz="1550" dirty="0"/>
              <a:t>, a każdy nowy rozdział ma ciekawą ilustrację w tytule. Chociaż w teorii jest to powieść dla dzieci, to z całą pewnością dorosły przeczyta ją z równie ogromną ciekawością. (…) </a:t>
            </a:r>
            <a:r>
              <a:rPr lang="pl-PL" sz="1550" dirty="0" err="1"/>
              <a:t>Rowling</a:t>
            </a:r>
            <a:r>
              <a:rPr lang="pl-PL" sz="1550" dirty="0"/>
              <a:t> stworzyła świat szczegółowy i dopracowany, nazwy, miejsca czy zwykłe szczegóły po głębszym sprawdzeniu potrafią powiedzieć bardzo dużo chociażby o postaci. (…) Historia bardzo mądrze pokazuje, że świat nie jest tylko prosty, czarny i biały, a ludzie nie zawsze są tacy, jakimi siebie pokazują. Jest to idealny początek epickiej historii i jestem szczęśliwa, że przeżyłam tę przygodę.</a:t>
            </a:r>
          </a:p>
          <a:p>
            <a:pPr marL="0" indent="0">
              <a:buNone/>
            </a:pPr>
            <a:r>
              <a:rPr lang="pl-PL" sz="1550" dirty="0"/>
              <a:t>Trzeba ją przeczytać!</a:t>
            </a:r>
          </a:p>
          <a:p>
            <a:pPr marL="0" indent="0">
              <a:buNone/>
            </a:pPr>
            <a:r>
              <a:rPr lang="pl-PL" sz="1550" dirty="0" smtClean="0"/>
              <a:t>			Eryka Flis, kl. 3a</a:t>
            </a:r>
            <a:endParaRPr lang="pl-PL" sz="1550" dirty="0"/>
          </a:p>
        </p:txBody>
      </p:sp>
      <p:pic>
        <p:nvPicPr>
          <p:cNvPr id="11269" name="Picture 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277046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5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Bóg Nilu</a:t>
            </a:r>
            <a:endParaRPr lang="pl-PL" dirty="0"/>
          </a:p>
        </p:txBody>
      </p:sp>
      <p:sp>
        <p:nvSpPr>
          <p:cNvPr id="4" name="Symbol zastępczy zawartości 3"/>
          <p:cNvSpPr>
            <a:spLocks noGrp="1"/>
          </p:cNvSpPr>
          <p:nvPr>
            <p:ph sz="quarter" idx="14"/>
          </p:nvPr>
        </p:nvSpPr>
        <p:spPr>
          <a:xfrm>
            <a:off x="2843808" y="1340768"/>
            <a:ext cx="6120680" cy="5328592"/>
          </a:xfrm>
        </p:spPr>
        <p:txBody>
          <a:bodyPr>
            <a:noAutofit/>
          </a:bodyPr>
          <a:lstStyle/>
          <a:p>
            <a:pPr marL="0" indent="0">
              <a:buNone/>
            </a:pPr>
            <a:r>
              <a:rPr lang="pl-PL" sz="1550" dirty="0"/>
              <a:t>„Bóg Nilu” jest to pierwszy z tomów Cyklu Egipskiego, </a:t>
            </a:r>
            <a:r>
              <a:rPr lang="pl-PL" sz="1550" dirty="0" err="1"/>
              <a:t>Wilbura</a:t>
            </a:r>
            <a:r>
              <a:rPr lang="pl-PL" sz="1550" dirty="0"/>
              <a:t> </a:t>
            </a:r>
            <a:r>
              <a:rPr lang="pl-PL" sz="1550" dirty="0" err="1"/>
              <a:t>Smitha</a:t>
            </a:r>
            <a:r>
              <a:rPr lang="pl-PL" sz="1550" dirty="0"/>
              <a:t>, autora wielu niesamowitych powieści historycznych, </a:t>
            </a:r>
            <a:r>
              <a:rPr lang="pl-PL" sz="1550" dirty="0" smtClean="0"/>
              <a:t>takich jak Saga o </a:t>
            </a:r>
            <a:r>
              <a:rPr lang="pl-PL" sz="1550" dirty="0"/>
              <a:t>rodzinie </a:t>
            </a:r>
            <a:r>
              <a:rPr lang="pl-PL" sz="1550" dirty="0" err="1" smtClean="0"/>
              <a:t>Courtneyów</a:t>
            </a:r>
            <a:r>
              <a:rPr lang="pl-PL" sz="1550" dirty="0"/>
              <a:t>.</a:t>
            </a:r>
            <a:r>
              <a:rPr lang="pl-PL" sz="1550" dirty="0" smtClean="0"/>
              <a:t> Istnieje </a:t>
            </a:r>
            <a:r>
              <a:rPr lang="pl-PL" sz="1550" dirty="0"/>
              <a:t>wiele dzieł o Egipcie zawierających w sobie mniej lub więcej prawdy czy fikcji, ale żadna z nich nie jest napisana </a:t>
            </a:r>
            <a:r>
              <a:rPr lang="pl-PL" sz="1550" dirty="0" smtClean="0"/>
              <a:t>tak </a:t>
            </a:r>
            <a:r>
              <a:rPr lang="pl-PL" sz="1550" dirty="0"/>
              <a:t>jak „Bóg Nilu”. Żadna z nich nie ma w sobie tylu barwnych, dokładnych </a:t>
            </a:r>
            <a:r>
              <a:rPr lang="pl-PL" sz="1550" dirty="0" smtClean="0"/>
              <a:t>opisów. Nie ma </a:t>
            </a:r>
            <a:r>
              <a:rPr lang="pl-PL" sz="1550" dirty="0"/>
              <a:t>postaci stworzonych i przedstawionych tak, że można sobie wyobrazić brzmienie ich głosu, a przy każdym zamknięciu oczu, zobaczyć ich wizerunki pod powiekami, gdy tylko zamknie się oczy… I jeszcze żadna z nich nie była pisana z tak wyjątkowej perspektywy – z punktu widzenia niewolnika. </a:t>
            </a:r>
            <a:r>
              <a:rPr lang="pl-PL" sz="1550" dirty="0" err="1"/>
              <a:t>Wilbur</a:t>
            </a:r>
            <a:r>
              <a:rPr lang="pl-PL" sz="1550" dirty="0"/>
              <a:t> </a:t>
            </a:r>
            <a:r>
              <a:rPr lang="pl-PL" sz="1550" dirty="0" err="1"/>
              <a:t>Smith</a:t>
            </a:r>
            <a:r>
              <a:rPr lang="pl-PL" sz="1550" dirty="0"/>
              <a:t> z niesamowitym rozmachem i ogromem swobody zdołał odtworzyć niuanse egipskiego życia, tamtą hierarchię wartości, sposób myślenia i podejście do wiary oraz </a:t>
            </a:r>
            <a:r>
              <a:rPr lang="pl-PL" sz="1550" dirty="0" smtClean="0"/>
              <a:t>tradycji</a:t>
            </a:r>
            <a:r>
              <a:rPr lang="pl-PL" sz="1550" dirty="0"/>
              <a:t>. Na niecałych sześciuset stronach zapisane zostały w sposób ciekawy całe lata w Egipcie.  Lata walk z fałszywym faraonem, sprzeciwiania się ogólnie przyjętemu porządkowi rzeczy, wojen z </a:t>
            </a:r>
            <a:r>
              <a:rPr lang="pl-PL" sz="1550" dirty="0" err="1"/>
              <a:t>hyksosami</a:t>
            </a:r>
            <a:r>
              <a:rPr lang="pl-PL" sz="1550" dirty="0"/>
              <a:t>, miłosnych intryg i życia w górze rzeki – daleko za kataraktami… </a:t>
            </a:r>
            <a:r>
              <a:rPr lang="pl-PL" sz="1550" dirty="0" smtClean="0"/>
              <a:t>Gdybym </a:t>
            </a:r>
            <a:r>
              <a:rPr lang="pl-PL" sz="1550" dirty="0"/>
              <a:t>miała dokonać wyboru jeszcze raz -  ta książka lub podręcznik, aby poznać egipską codzienność… bez wahania wybrałabym po raz drugi „Boga Nilu”. Dzięki temu czytelnik może jednocześnie dowiedzieć się mnóstwa nowych rzeczy i przeżyć niezapomnianą przygodę</a:t>
            </a:r>
            <a:r>
              <a:rPr lang="pl-PL" sz="1550" dirty="0" smtClean="0"/>
              <a:t>.</a:t>
            </a:r>
            <a:endParaRPr lang="pl-PL" sz="1550" dirty="0"/>
          </a:p>
          <a:p>
            <a:pPr marL="0" indent="0" algn="just">
              <a:buNone/>
            </a:pPr>
            <a:r>
              <a:rPr lang="pl-PL" sz="1550" dirty="0" smtClean="0"/>
              <a:t>			 </a:t>
            </a:r>
            <a:r>
              <a:rPr lang="pl-PL" sz="1550" dirty="0"/>
              <a:t>Iza Lewandowska</a:t>
            </a:r>
          </a:p>
          <a:p>
            <a:pPr marL="0" indent="0" algn="just">
              <a:buNone/>
            </a:pPr>
            <a:endParaRPr lang="pl-PL" sz="155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2688944" cy="3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22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2050"/>
                                        </p:tgtEl>
                                      </p:cBhvr>
                                    </p:animEffect>
                                    <p:anim calcmode="lin" valueType="num">
                                      <p:cBhvr>
                                        <p:cTn id="17" dur="1000"/>
                                        <p:tgtEl>
                                          <p:spTgt spid="2050"/>
                                        </p:tgtEl>
                                        <p:attrNameLst>
                                          <p:attrName>ppt_x</p:attrName>
                                        </p:attrNameLst>
                                      </p:cBhvr>
                                      <p:tavLst>
                                        <p:tav tm="0">
                                          <p:val>
                                            <p:strVal val="ppt_x"/>
                                          </p:val>
                                        </p:tav>
                                        <p:tav tm="100000">
                                          <p:val>
                                            <p:strVal val="ppt_x"/>
                                          </p:val>
                                        </p:tav>
                                      </p:tavLst>
                                    </p:anim>
                                    <p:anim calcmode="lin" valueType="num">
                                      <p:cBhvr>
                                        <p:cTn id="18" dur="1000"/>
                                        <p:tgtEl>
                                          <p:spTgt spid="2050"/>
                                        </p:tgtEl>
                                        <p:attrNameLst>
                                          <p:attrName>ppt_y</p:attrName>
                                        </p:attrNameLst>
                                      </p:cBhvr>
                                      <p:tavLst>
                                        <p:tav tm="0">
                                          <p:val>
                                            <p:strVal val="ppt_y"/>
                                          </p:val>
                                        </p:tav>
                                        <p:tav tm="100000">
                                          <p:val>
                                            <p:strVal val="ppt_y+.1"/>
                                          </p:val>
                                        </p:tav>
                                      </p:tavLst>
                                    </p:anim>
                                    <p:set>
                                      <p:cBhvr>
                                        <p:cTn id="19"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Zielona Mila</a:t>
            </a:r>
            <a:endParaRPr lang="pl-PL" dirty="0"/>
          </a:p>
        </p:txBody>
      </p:sp>
      <p:sp>
        <p:nvSpPr>
          <p:cNvPr id="4" name="Symbol zastępczy zawartości 3"/>
          <p:cNvSpPr>
            <a:spLocks noGrp="1"/>
          </p:cNvSpPr>
          <p:nvPr>
            <p:ph sz="quarter" idx="14"/>
          </p:nvPr>
        </p:nvSpPr>
        <p:spPr>
          <a:xfrm>
            <a:off x="3923928" y="1700808"/>
            <a:ext cx="4752528" cy="4824536"/>
          </a:xfrm>
        </p:spPr>
        <p:txBody>
          <a:bodyPr>
            <a:normAutofit fontScale="25000" lnSpcReduction="20000"/>
          </a:bodyPr>
          <a:lstStyle/>
          <a:p>
            <a:pPr marL="301943" lvl="1" indent="0">
              <a:lnSpc>
                <a:spcPct val="120000"/>
              </a:lnSpc>
              <a:buNone/>
            </a:pPr>
            <a:r>
              <a:rPr lang="pl-PL" sz="6000" dirty="0"/>
              <a:t>Książka Stephena </a:t>
            </a:r>
            <a:r>
              <a:rPr lang="pl-PL" sz="6000" dirty="0" smtClean="0"/>
              <a:t>Kinga „Zielona mila” </a:t>
            </a:r>
            <a:r>
              <a:rPr lang="pl-PL" sz="6000" dirty="0"/>
              <a:t>opowiada o </a:t>
            </a:r>
            <a:r>
              <a:rPr lang="pl-PL" sz="6000" dirty="0" smtClean="0"/>
              <a:t> Paulu </a:t>
            </a:r>
            <a:r>
              <a:rPr lang="pl-PL" sz="6000" dirty="0" err="1"/>
              <a:t>Edgecombie</a:t>
            </a:r>
            <a:r>
              <a:rPr lang="pl-PL" sz="6000" dirty="0"/>
              <a:t>, który jest narratorem całej historii. </a:t>
            </a:r>
            <a:r>
              <a:rPr lang="pl-PL" sz="6000" dirty="0" smtClean="0"/>
              <a:t>Jest strażnikiem w więziennym </a:t>
            </a:r>
            <a:r>
              <a:rPr lang="pl-PL" sz="6000" dirty="0"/>
              <a:t>bloku, w którym </a:t>
            </a:r>
            <a:r>
              <a:rPr lang="pl-PL" sz="6000" dirty="0" smtClean="0"/>
              <a:t>przebywali </a:t>
            </a:r>
            <a:r>
              <a:rPr lang="pl-PL" sz="6000" dirty="0"/>
              <a:t>skazani na śmierć. </a:t>
            </a:r>
            <a:r>
              <a:rPr lang="pl-PL" sz="6000" dirty="0" smtClean="0"/>
              <a:t>Skazańcy </a:t>
            </a:r>
            <a:r>
              <a:rPr lang="pl-PL" sz="6000" dirty="0"/>
              <a:t>s</a:t>
            </a:r>
            <a:r>
              <a:rPr lang="pl-PL" sz="6000" dirty="0" smtClean="0"/>
              <a:t>woją </a:t>
            </a:r>
            <a:r>
              <a:rPr lang="pl-PL" sz="6000" dirty="0"/>
              <a:t>ostatnią drogę do krzesła elektrycznego, nazwali właśnie zieloną milą. Paul nie </a:t>
            </a:r>
            <a:r>
              <a:rPr lang="pl-PL" sz="6000" dirty="0" smtClean="0"/>
              <a:t>opisuje </a:t>
            </a:r>
            <a:r>
              <a:rPr lang="pl-PL" sz="6000" dirty="0"/>
              <a:t>pracy w </a:t>
            </a:r>
            <a:r>
              <a:rPr lang="pl-PL" sz="6000" dirty="0" smtClean="0"/>
              <a:t>więzieniu, </a:t>
            </a:r>
            <a:r>
              <a:rPr lang="pl-PL" sz="6000" dirty="0"/>
              <a:t>lecz tylko pewien epizod w swoim </a:t>
            </a:r>
            <a:r>
              <a:rPr lang="pl-PL" sz="6000" dirty="0" smtClean="0"/>
              <a:t>życiu. Przedstawił losy pewnego </a:t>
            </a:r>
            <a:r>
              <a:rPr lang="pl-PL" sz="6000" dirty="0"/>
              <a:t>skazańca, który okazał się mieć cudowną moc. </a:t>
            </a:r>
            <a:r>
              <a:rPr lang="pl-PL" sz="6000" dirty="0" smtClean="0"/>
              <a:t>Autor ‚Zielonej mili” </a:t>
            </a:r>
            <a:r>
              <a:rPr lang="pl-PL" sz="6000" dirty="0"/>
              <a:t>idealnie pokazał, że nawet nieszkodliwe osoby obdarowane różnymi talentami, w tym przypadku nawet </a:t>
            </a:r>
            <a:r>
              <a:rPr lang="pl-PL" sz="6000" dirty="0" smtClean="0"/>
              <a:t>niemal boską </a:t>
            </a:r>
            <a:r>
              <a:rPr lang="pl-PL" sz="6000" dirty="0"/>
              <a:t>mocą, są tak samo podatne na śmierć jak inni. Autor idealnie przechodzi z jednej sceny do drugiej, chętnie umieszcza też zabawne kwestie lub sytuacje. Można też powiedzieć, że "Zielona mila" neguje w pewny sposób rasizm. Mimo, że John został od razu uznany za winnego potwornej zbrodni, to pokazał, że nie jest złym człowiekiem, oraz, że dysponuje talentem jakiego </a:t>
            </a:r>
            <a:r>
              <a:rPr lang="pl-PL" sz="6000" dirty="0" smtClean="0"/>
              <a:t>nikt nie </a:t>
            </a:r>
            <a:r>
              <a:rPr lang="pl-PL" sz="6000" dirty="0"/>
              <a:t>ma </a:t>
            </a:r>
            <a:r>
              <a:rPr lang="pl-PL" sz="6000" dirty="0" smtClean="0"/>
              <a:t>. </a:t>
            </a:r>
            <a:r>
              <a:rPr lang="pl-PL" sz="6000" dirty="0"/>
              <a:t>Podsumowując, książka jest warta przeczytania i gorąco ją wszystkim polecam.</a:t>
            </a:r>
          </a:p>
          <a:p>
            <a:pPr marL="301943" lvl="1" indent="0">
              <a:lnSpc>
                <a:spcPct val="120000"/>
              </a:lnSpc>
              <a:buNone/>
            </a:pPr>
            <a:r>
              <a:rPr lang="pl-PL" sz="6400" dirty="0"/>
              <a:t>	</a:t>
            </a:r>
            <a:r>
              <a:rPr lang="pl-PL" sz="6400" dirty="0" smtClean="0"/>
              <a:t>		</a:t>
            </a:r>
            <a:r>
              <a:rPr lang="pl-PL" sz="6000" dirty="0" smtClean="0"/>
              <a:t>Norbert </a:t>
            </a:r>
            <a:r>
              <a:rPr lang="pl-PL" sz="6000" dirty="0" smtClean="0"/>
              <a:t>Sadowski</a:t>
            </a:r>
            <a:endParaRPr lang="pl-PL" sz="60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3014061" cy="428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32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,,Harry Potter i Kamień Filozoficzny</a:t>
            </a:r>
          </a:p>
        </p:txBody>
      </p:sp>
      <p:sp>
        <p:nvSpPr>
          <p:cNvPr id="4" name="Symbol zastępczy zawartości 3"/>
          <p:cNvSpPr>
            <a:spLocks noGrp="1"/>
          </p:cNvSpPr>
          <p:nvPr>
            <p:ph sz="quarter" idx="14"/>
          </p:nvPr>
        </p:nvSpPr>
        <p:spPr>
          <a:xfrm>
            <a:off x="4139952" y="1628800"/>
            <a:ext cx="4183376" cy="4896544"/>
          </a:xfrm>
        </p:spPr>
        <p:txBody>
          <a:bodyPr>
            <a:normAutofit fontScale="25000" lnSpcReduction="20000"/>
          </a:bodyPr>
          <a:lstStyle/>
          <a:p>
            <a:pPr marL="0" indent="0">
              <a:buNone/>
            </a:pPr>
            <a:r>
              <a:rPr lang="pl-PL" sz="6400" dirty="0" smtClean="0"/>
              <a:t>Przygody </a:t>
            </a:r>
            <a:r>
              <a:rPr lang="pl-PL" sz="6400" dirty="0" err="1"/>
              <a:t>Harrego</a:t>
            </a:r>
            <a:r>
              <a:rPr lang="pl-PL" sz="6400" dirty="0"/>
              <a:t> Pottera, to seria 7 powieści autorstwa brytyjskiej pisarki Joanne Kathleen </a:t>
            </a:r>
            <a:r>
              <a:rPr lang="pl-PL" sz="6400" dirty="0" err="1" smtClean="0"/>
              <a:t>Rowling</a:t>
            </a:r>
            <a:r>
              <a:rPr lang="pl-PL" sz="6400" dirty="0" smtClean="0"/>
              <a:t>. (…)</a:t>
            </a:r>
          </a:p>
          <a:p>
            <a:pPr marL="0" indent="0">
              <a:buNone/>
            </a:pPr>
            <a:r>
              <a:rPr lang="pl-PL" sz="6400" dirty="0" smtClean="0"/>
              <a:t>Książka ta </a:t>
            </a:r>
            <a:r>
              <a:rPr lang="pl-PL" sz="6400" dirty="0"/>
              <a:t>ma bardzo bogatą fabułę i porusza wiele ważnych i ponadczasowych problemów typu brak zrozumienia, ocenianie po przysłowiowej okładce, siła przyjaźni i miłości, wzajemnego </a:t>
            </a:r>
            <a:r>
              <a:rPr lang="pl-PL" sz="6400" dirty="0" smtClean="0"/>
              <a:t>zaufania, </a:t>
            </a:r>
            <a:r>
              <a:rPr lang="pl-PL" sz="6400" dirty="0"/>
              <a:t>a także matczynej miłości dzięki której Harry przeżył podczas spotkaniem </a:t>
            </a:r>
            <a:r>
              <a:rPr lang="pl-PL" sz="6400" dirty="0" smtClean="0"/>
              <a:t>z okrutnym </a:t>
            </a:r>
            <a:r>
              <a:rPr lang="pl-PL" sz="6400" dirty="0"/>
              <a:t> </a:t>
            </a:r>
            <a:r>
              <a:rPr lang="pl-PL" sz="6400" dirty="0" err="1"/>
              <a:t>Voldemortem</a:t>
            </a:r>
            <a:r>
              <a:rPr lang="pl-PL" sz="6400" dirty="0"/>
              <a:t>. Kolejną rzeczą o której na pewno warto wspomnieć to humor który towarzyszy przygodom </a:t>
            </a:r>
            <a:r>
              <a:rPr lang="pl-PL" sz="6400" dirty="0" smtClean="0"/>
              <a:t>chłopca, </a:t>
            </a:r>
            <a:r>
              <a:rPr lang="pl-PL" sz="6400" dirty="0"/>
              <a:t>którego imię zna cały czarodziejski świat </a:t>
            </a:r>
            <a:r>
              <a:rPr lang="pl-PL" sz="6400" dirty="0" smtClean="0"/>
              <a:t> (…)</a:t>
            </a:r>
          </a:p>
          <a:p>
            <a:pPr marL="0" indent="0">
              <a:buNone/>
            </a:pPr>
            <a:r>
              <a:rPr lang="pl-PL" sz="6400" dirty="0" smtClean="0"/>
              <a:t>Jest </a:t>
            </a:r>
            <a:r>
              <a:rPr lang="pl-PL" sz="6400" dirty="0"/>
              <a:t>to moja pierwsza przygoda z Harrym </a:t>
            </a:r>
            <a:r>
              <a:rPr lang="pl-PL" sz="6400" dirty="0" smtClean="0"/>
              <a:t>Potterem, </a:t>
            </a:r>
            <a:r>
              <a:rPr lang="pl-PL" sz="6400" dirty="0"/>
              <a:t>ale na pewno nie ostatnia. Całą książkę przeczytałam w cztery dni, co pokazuje w jak przyjemny sposób została napisana (…). Humor, </a:t>
            </a:r>
            <a:r>
              <a:rPr lang="pl-PL" sz="6400" dirty="0" smtClean="0"/>
              <a:t>problematyka, </a:t>
            </a:r>
            <a:r>
              <a:rPr lang="pl-PL" sz="6400" dirty="0"/>
              <a:t>bardzo </a:t>
            </a:r>
            <a:r>
              <a:rPr lang="pl-PL" sz="6400" dirty="0" smtClean="0"/>
              <a:t>ciekawa fabuła</a:t>
            </a:r>
            <a:r>
              <a:rPr lang="pl-PL" sz="6400" dirty="0"/>
              <a:t>, </a:t>
            </a:r>
            <a:r>
              <a:rPr lang="pl-PL" sz="6400" dirty="0" smtClean="0"/>
              <a:t>bohaterowie, </a:t>
            </a:r>
            <a:r>
              <a:rPr lang="pl-PL" sz="6400" dirty="0"/>
              <a:t>których odkrywamy wraz z kolejnymi rozdziałami, ilustracje i ta łatwość czytania sprawiają, że jest to światowy bestseller tak chętnie czytany</a:t>
            </a:r>
            <a:r>
              <a:rPr lang="pl-PL" sz="6400" dirty="0" smtClean="0"/>
              <a:t>..</a:t>
            </a:r>
            <a:r>
              <a:rPr lang="pl-PL" sz="6400" dirty="0"/>
              <a:t>	</a:t>
            </a:r>
            <a:r>
              <a:rPr lang="pl-PL" sz="6400" dirty="0" smtClean="0"/>
              <a:t>					</a:t>
            </a:r>
            <a:r>
              <a:rPr lang="pl-PL" sz="6400" dirty="0" smtClean="0"/>
              <a:t>Weronika </a:t>
            </a:r>
            <a:r>
              <a:rPr lang="pl-PL" sz="6400" dirty="0" err="1" smtClean="0"/>
              <a:t>Raburska</a:t>
            </a:r>
            <a:r>
              <a:rPr lang="pl-PL" sz="6400" dirty="0"/>
              <a:t/>
            </a:r>
            <a:br>
              <a:rPr lang="pl-PL" sz="6400" dirty="0"/>
            </a:br>
            <a:r>
              <a:rPr lang="pl-PL" sz="6400" dirty="0"/>
              <a:t/>
            </a:r>
            <a:br>
              <a:rPr lang="pl-PL" sz="6400" dirty="0"/>
            </a:br>
            <a:r>
              <a:rPr lang="pl-PL" sz="4600" dirty="0"/>
              <a:t/>
            </a:r>
            <a:br>
              <a:rPr lang="pl-PL" sz="4600" dirty="0"/>
            </a:br>
            <a:r>
              <a:rPr lang="pl-PL" sz="4600" dirty="0"/>
              <a:t/>
            </a:r>
            <a:br>
              <a:rPr lang="pl-PL" sz="4600" dirty="0"/>
            </a:br>
            <a:endParaRPr lang="pl-PL"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80176" y="1700808"/>
            <a:ext cx="3296229" cy="469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611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8328"/>
            <a:ext cx="8219256" cy="1002440"/>
          </a:xfrm>
        </p:spPr>
        <p:txBody>
          <a:bodyPr>
            <a:normAutofit fontScale="90000"/>
          </a:bodyPr>
          <a:lstStyle/>
          <a:p>
            <a:r>
              <a:rPr lang="pl-PL" dirty="0" smtClean="0"/>
              <a:t/>
            </a:r>
            <a:br>
              <a:rPr lang="pl-PL" dirty="0" smtClean="0"/>
            </a:br>
            <a:r>
              <a:rPr lang="pl-PL" dirty="0" smtClean="0"/>
              <a:t>Sekretne </a:t>
            </a:r>
            <a:r>
              <a:rPr lang="pl-PL" dirty="0"/>
              <a:t>życie </a:t>
            </a:r>
            <a:r>
              <a:rPr lang="pl-PL" dirty="0" smtClean="0"/>
              <a:t>drzew</a:t>
            </a:r>
            <a:r>
              <a:rPr lang="pl-PL" dirty="0"/>
              <a:t/>
            </a:r>
            <a:br>
              <a:rPr lang="pl-PL" dirty="0"/>
            </a:br>
            <a:endParaRPr lang="pl-PL" dirty="0"/>
          </a:p>
        </p:txBody>
      </p:sp>
      <p:sp>
        <p:nvSpPr>
          <p:cNvPr id="4" name="Symbol zastępczy zawartości 3"/>
          <p:cNvSpPr>
            <a:spLocks noGrp="1"/>
          </p:cNvSpPr>
          <p:nvPr>
            <p:ph sz="quarter" idx="14"/>
          </p:nvPr>
        </p:nvSpPr>
        <p:spPr>
          <a:xfrm>
            <a:off x="3923928" y="1196752"/>
            <a:ext cx="4680520" cy="5184576"/>
          </a:xfrm>
        </p:spPr>
        <p:txBody>
          <a:bodyPr>
            <a:noAutofit/>
          </a:bodyPr>
          <a:lstStyle/>
          <a:p>
            <a:endParaRPr lang="pl-PL" sz="1400" dirty="0" smtClean="0"/>
          </a:p>
          <a:p>
            <a:pPr marL="0" indent="0">
              <a:buNone/>
            </a:pPr>
            <a:r>
              <a:rPr lang="pl-PL" sz="1700" dirty="0" smtClean="0"/>
              <a:t>Książkę </a:t>
            </a:r>
            <a:r>
              <a:rPr lang="pl-PL" sz="1700" dirty="0"/>
              <a:t>napisał Peter </a:t>
            </a:r>
            <a:r>
              <a:rPr lang="pl-PL" sz="1700" dirty="0" err="1"/>
              <a:t>Wohlleben</a:t>
            </a:r>
            <a:r>
              <a:rPr lang="pl-PL" sz="1700" dirty="0"/>
              <a:t>. Jest to książka opowiadająca o życiu drzew, o tym jak rozmawiają, jako o siebie </a:t>
            </a:r>
            <a:r>
              <a:rPr lang="pl-PL" sz="1700" dirty="0" smtClean="0"/>
              <a:t>nawzajem </a:t>
            </a:r>
            <a:r>
              <a:rPr lang="pl-PL" sz="1700" dirty="0"/>
              <a:t>dbają. Opowiada o </a:t>
            </a:r>
            <a:r>
              <a:rPr lang="pl-PL" sz="1700" dirty="0" smtClean="0"/>
              <a:t>tym, </a:t>
            </a:r>
            <a:r>
              <a:rPr lang="pl-PL" sz="1700" dirty="0"/>
              <a:t>że drzewa też </a:t>
            </a:r>
            <a:r>
              <a:rPr lang="pl-PL" sz="1700" dirty="0" smtClean="0"/>
              <a:t>żyją, </a:t>
            </a:r>
            <a:r>
              <a:rPr lang="pl-PL" sz="1700" dirty="0"/>
              <a:t>choć my tego nie widzimy, choć nawet nie chcemy dostrzec. Możemy się dowiedzieć też o </a:t>
            </a:r>
            <a:r>
              <a:rPr lang="pl-PL" sz="1700" dirty="0" smtClean="0"/>
              <a:t>tym, </a:t>
            </a:r>
            <a:r>
              <a:rPr lang="pl-PL" sz="1700" dirty="0"/>
              <a:t>że życie drzew też dobiega końca, ich życie też przemija. Dowiadujemy się również o </a:t>
            </a:r>
            <a:r>
              <a:rPr lang="pl-PL" sz="1700" dirty="0" smtClean="0"/>
              <a:t>tym, </a:t>
            </a:r>
            <a:r>
              <a:rPr lang="pl-PL" sz="1700" dirty="0"/>
              <a:t>że drzewa żyją w rodzinie. Cały las to jedna wielka rodzina drzew. </a:t>
            </a:r>
            <a:r>
              <a:rPr lang="pl-PL" sz="1700" dirty="0" smtClean="0"/>
              <a:t>Rodzina, </a:t>
            </a:r>
            <a:r>
              <a:rPr lang="pl-PL" sz="1700" dirty="0"/>
              <a:t>która się o siebie troszczy, wspiera i podtrzymuje. Drzewa sobie pomagają </a:t>
            </a:r>
            <a:r>
              <a:rPr lang="pl-PL" sz="1700" dirty="0" smtClean="0"/>
              <a:t>nawzajem, </a:t>
            </a:r>
            <a:r>
              <a:rPr lang="pl-PL" sz="1700" dirty="0"/>
              <a:t>choć ludzie tego nie widzą, prowadzą między sobą </a:t>
            </a:r>
            <a:r>
              <a:rPr lang="pl-PL" sz="1700" dirty="0" smtClean="0"/>
              <a:t>dialogi, </a:t>
            </a:r>
            <a:r>
              <a:rPr lang="pl-PL" sz="1700" dirty="0"/>
              <a:t>choć my ich nie słyszymy. </a:t>
            </a:r>
            <a:r>
              <a:rPr lang="pl-PL" sz="1700" dirty="0" smtClean="0"/>
              <a:t>Ta </a:t>
            </a:r>
            <a:r>
              <a:rPr lang="pl-PL" sz="1700" dirty="0"/>
              <a:t>książka bardzo dużo uczy o świecie. Kiedy ją przeczytamy będziemy zwracać większą uwagę na </a:t>
            </a:r>
            <a:r>
              <a:rPr lang="pl-PL" sz="1700" dirty="0" smtClean="0"/>
              <a:t>drzewa, </a:t>
            </a:r>
            <a:r>
              <a:rPr lang="pl-PL" sz="1700" dirty="0"/>
              <a:t>może coś </a:t>
            </a:r>
            <a:r>
              <a:rPr lang="pl-PL" sz="1700" dirty="0" smtClean="0"/>
              <a:t>zauważymy </a:t>
            </a:r>
            <a:r>
              <a:rPr lang="pl-PL" sz="1700" dirty="0"/>
              <a:t>albo zobaczymy </a:t>
            </a:r>
            <a:r>
              <a:rPr lang="pl-PL" sz="1700" dirty="0" smtClean="0"/>
              <a:t>coś, </a:t>
            </a:r>
            <a:r>
              <a:rPr lang="pl-PL" sz="1700" dirty="0"/>
              <a:t>czego w tej książce nie </a:t>
            </a:r>
            <a:r>
              <a:rPr lang="pl-PL" sz="1700" dirty="0" smtClean="0"/>
              <a:t>było.</a:t>
            </a:r>
          </a:p>
          <a:p>
            <a:pPr marL="0" indent="0">
              <a:buNone/>
            </a:pPr>
            <a:r>
              <a:rPr lang="pl-PL" sz="1700" dirty="0" smtClean="0"/>
              <a:t>			Julia </a:t>
            </a:r>
            <a:r>
              <a:rPr lang="pl-PL" sz="1700" dirty="0" err="1" smtClean="0"/>
              <a:t>Jerzyńska</a:t>
            </a:r>
            <a:endParaRPr lang="pl-PL" sz="1700" dirty="0"/>
          </a:p>
          <a:p>
            <a:pPr marL="0" indent="0">
              <a:buNone/>
            </a:pPr>
            <a:endParaRPr lang="pl-PL" sz="1600" dirty="0"/>
          </a:p>
          <a:p>
            <a:pPr marL="0" indent="0">
              <a:buNone/>
            </a:pPr>
            <a:r>
              <a:rPr lang="pl-PL" sz="1600" dirty="0" smtClean="0"/>
              <a:t> </a:t>
            </a:r>
          </a:p>
          <a:p>
            <a:pPr marL="627063" lvl="2" indent="0">
              <a:buNone/>
            </a:pPr>
            <a:r>
              <a:rPr lang="pl-PL" sz="1600" dirty="0" smtClean="0"/>
              <a:t> </a:t>
            </a:r>
          </a:p>
          <a:p>
            <a:endParaRPr lang="pl-PL" sz="14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170" y="1484784"/>
            <a:ext cx="3267530" cy="464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633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Pamiętnik</a:t>
            </a:r>
            <a:endParaRPr lang="pl-PL" dirty="0"/>
          </a:p>
        </p:txBody>
      </p:sp>
      <p:sp>
        <p:nvSpPr>
          <p:cNvPr id="4" name="Symbol zastępczy zawartości 3"/>
          <p:cNvSpPr>
            <a:spLocks noGrp="1"/>
          </p:cNvSpPr>
          <p:nvPr>
            <p:ph sz="quarter" idx="14"/>
          </p:nvPr>
        </p:nvSpPr>
        <p:spPr>
          <a:xfrm>
            <a:off x="3995936" y="1700808"/>
            <a:ext cx="4471408" cy="4425672"/>
          </a:xfrm>
        </p:spPr>
        <p:txBody>
          <a:bodyPr>
            <a:normAutofit fontScale="92500" lnSpcReduction="20000"/>
          </a:bodyPr>
          <a:lstStyle/>
          <a:p>
            <a:pPr marL="0" indent="0">
              <a:buNone/>
            </a:pPr>
            <a:r>
              <a:rPr lang="pl-PL" dirty="0" smtClean="0"/>
              <a:t>Jest to książka o prawdziwej miłości. Starszy mężczyzna czyta kobiecie chorej na Alzheimera swój pamiętnik, w którym zapisuje zdarzenia ze swojego życia – jak spotkał miłość swojego życia i jak się z nią rozstaje. Moim zdaniem ta książka jest piękna, ponieważ opowiada o miłości, szczęściu oraz rozczarowaniu. Chciałabym znaleźć się na miejscu tej dwójki. Polecam tę książkę, aby każdy, kto wierzy w prawdziwą miłość, przeczytał ją</a:t>
            </a:r>
            <a:r>
              <a:rPr lang="pl-PL" dirty="0" smtClean="0"/>
              <a:t>.</a:t>
            </a:r>
          </a:p>
          <a:p>
            <a:pPr marL="0" indent="0">
              <a:buNone/>
            </a:pPr>
            <a:endParaRPr lang="pl-PL" dirty="0" smtClean="0"/>
          </a:p>
          <a:p>
            <a:pPr marL="0" indent="0">
              <a:buNone/>
            </a:pPr>
            <a:r>
              <a:rPr lang="pl-PL" dirty="0" smtClean="0"/>
              <a:t>	Julia </a:t>
            </a:r>
            <a:r>
              <a:rPr lang="pl-PL" dirty="0" err="1" smtClean="0"/>
              <a:t>Jerzyńska</a:t>
            </a:r>
            <a:r>
              <a:rPr lang="pl-PL" dirty="0" smtClean="0"/>
              <a:t>, kl. 1 AB</a:t>
            </a:r>
            <a:endParaRPr lang="pl-PL"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166161" cy="449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898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Jesteś cudem</a:t>
            </a:r>
            <a:endParaRPr lang="pl-PL" dirty="0"/>
          </a:p>
        </p:txBody>
      </p:sp>
      <p:sp>
        <p:nvSpPr>
          <p:cNvPr id="4" name="Symbol zastępczy zawartości 3"/>
          <p:cNvSpPr>
            <a:spLocks noGrp="1"/>
          </p:cNvSpPr>
          <p:nvPr>
            <p:ph sz="quarter" idx="14"/>
          </p:nvPr>
        </p:nvSpPr>
        <p:spPr>
          <a:xfrm>
            <a:off x="4139952" y="1628800"/>
            <a:ext cx="4752528" cy="4896544"/>
          </a:xfrm>
        </p:spPr>
        <p:txBody>
          <a:bodyPr>
            <a:noAutofit/>
          </a:bodyPr>
          <a:lstStyle/>
          <a:p>
            <a:pPr marL="0" indent="0">
              <a:buNone/>
            </a:pPr>
            <a:r>
              <a:rPr lang="pl-PL" sz="1800" dirty="0" smtClean="0"/>
              <a:t>Książka Reginy </a:t>
            </a:r>
            <a:r>
              <a:rPr lang="pl-PL" sz="1800" dirty="0" err="1" smtClean="0"/>
              <a:t>Brett</a:t>
            </a:r>
            <a:r>
              <a:rPr lang="pl-PL" sz="1800" dirty="0" smtClean="0"/>
              <a:t> opowiada o kobiecie, która zachorowała na raka, na szczęście wygrała walkę. Kobieta opowiada o swoich przeżyciach z nowotworem . Ponadto daje czytelnikom 50 rad na temat życia, a przede </a:t>
            </a:r>
            <a:r>
              <a:rPr lang="pl-PL" sz="1800" dirty="0" smtClean="0"/>
              <a:t>wszystkim, </a:t>
            </a:r>
            <a:r>
              <a:rPr lang="pl-PL" sz="1800" dirty="0" smtClean="0"/>
              <a:t>jak dobrze przeżyć życie. Moim zdaniem ta książka jest warta przeczytania, ponieważ poprawia samopoczucie, pomaga w samoocenie oraz uczy, jak możemy zachować się w stosunku do osoby chorej na nowotwór i jak możemy jej pomóc. Książka na pewno pomoże wielu osobom w takiej </a:t>
            </a:r>
            <a:r>
              <a:rPr lang="pl-PL" sz="1800" dirty="0" smtClean="0"/>
              <a:t>sytuacji, w </a:t>
            </a:r>
            <a:r>
              <a:rPr lang="pl-PL" sz="1800" dirty="0" smtClean="0"/>
              <a:t>jakiej znalazła się Regina </a:t>
            </a:r>
            <a:r>
              <a:rPr lang="pl-PL" sz="1800" dirty="0" err="1" smtClean="0"/>
              <a:t>Brett</a:t>
            </a:r>
            <a:r>
              <a:rPr lang="pl-PL" sz="1800" dirty="0" smtClean="0"/>
              <a:t>. Z całego serca polecam tę książkę każdemu, kto lubi czytać i nie tylko.</a:t>
            </a:r>
          </a:p>
          <a:p>
            <a:pPr marL="0" indent="0">
              <a:buNone/>
            </a:pPr>
            <a:r>
              <a:rPr lang="pl-PL" sz="1800" dirty="0" smtClean="0"/>
              <a:t>			Julia </a:t>
            </a:r>
            <a:r>
              <a:rPr lang="pl-PL" sz="1800" dirty="0" err="1" smtClean="0"/>
              <a:t>Jerzyńska</a:t>
            </a:r>
            <a:endParaRPr lang="pl-PL" sz="18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237602" cy="44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76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Lot sowy</a:t>
            </a:r>
            <a:endParaRPr lang="pl-PL" dirty="0"/>
          </a:p>
        </p:txBody>
      </p:sp>
      <p:sp>
        <p:nvSpPr>
          <p:cNvPr id="5" name="Symbol zastępczy zawartości 4"/>
          <p:cNvSpPr>
            <a:spLocks noGrp="1"/>
          </p:cNvSpPr>
          <p:nvPr>
            <p:ph sz="quarter" idx="14"/>
          </p:nvPr>
        </p:nvSpPr>
        <p:spPr>
          <a:xfrm>
            <a:off x="3563888" y="1268760"/>
            <a:ext cx="5256584" cy="5472608"/>
          </a:xfrm>
        </p:spPr>
        <p:txBody>
          <a:bodyPr>
            <a:noAutofit/>
          </a:bodyPr>
          <a:lstStyle/>
          <a:p>
            <a:pPr marL="0" indent="0">
              <a:buNone/>
            </a:pPr>
            <a:r>
              <a:rPr lang="pl-PL" sz="1500" dirty="0"/>
              <a:t>„Lot Sowy” jest to pierwszy tom trylogii o Sowim Magu, która wchodzi w poczet „Kronik </a:t>
            </a:r>
            <a:r>
              <a:rPr lang="pl-PL" sz="1500" dirty="0" err="1"/>
              <a:t>Valdemaru</a:t>
            </a:r>
            <a:r>
              <a:rPr lang="pl-PL" sz="1500" dirty="0"/>
              <a:t>”, Mercedes </a:t>
            </a:r>
            <a:r>
              <a:rPr lang="pl-PL" sz="1500" dirty="0" err="1"/>
              <a:t>Lackey</a:t>
            </a:r>
            <a:r>
              <a:rPr lang="pl-PL" sz="1500" dirty="0"/>
              <a:t>.  </a:t>
            </a:r>
          </a:p>
          <a:p>
            <a:pPr marL="0" indent="0">
              <a:buNone/>
            </a:pPr>
            <a:r>
              <a:rPr lang="pl-PL" sz="1500" dirty="0"/>
              <a:t>Są dziesiątki książek, w których pojawiają się magiczne krainy, po przeczytaniu jednych nigdy nie możemy do końca zapomnieć o cudach, które poznaliśmy, o drugich z kolei bywa, że zapominamy w czasie krótszym niż zabrało nam zgłębienie danego tomu. „Lot Sowy” należy do tych pierwszych, w których fantastyka i realizm komponują się ze sobą doskonale w pewnych momentach splatając się tak ściśle, że nie sposób je rozdzielić. W obrębie niecałych czterystu stron znalazło się tak samo wiele rzeczy nieprawdopodobnych jak sowy i ptaki wielkości młodego labradora czy innego psiska, jak i zdecydowanie realnych i bardzo prawdopodobnych – autorka ma prawdziwy dar do tworzenia postaci, którym nie można zarzucić sztuczności. Każdy z bohaterów jak najbardziej mógłby na minąć w metrze albo na przejściu dla pieszych! (…)</a:t>
            </a:r>
          </a:p>
          <a:p>
            <a:pPr marL="0" indent="0">
              <a:buNone/>
            </a:pPr>
            <a:r>
              <a:rPr lang="pl-PL" sz="1500" dirty="0"/>
              <a:t>Gdybym miała do wyboru inną, równie porywającą, książkę, pełną nieprawdopodobnych zwrotów akcji, wciągających kawałków pełnych walki i nauki oraz magicznych istot, których nie ma nigdzie indziej… jestem pewna, że wybrałabym ponownie „Lot Sowy”. I oczywiście pozostałe dwa tomy tej intrygującej trylogii.</a:t>
            </a:r>
          </a:p>
          <a:p>
            <a:pPr marL="0" indent="0" algn="just">
              <a:buNone/>
            </a:pPr>
            <a:r>
              <a:rPr lang="pl-PL" sz="1500" dirty="0"/>
              <a:t>		</a:t>
            </a:r>
            <a:r>
              <a:rPr lang="pl-PL" sz="1500" dirty="0" smtClean="0"/>
              <a:t>	Izabela Lewandowska</a:t>
            </a:r>
            <a:endParaRPr lang="pl-PL" sz="1500" dirty="0"/>
          </a:p>
        </p:txBody>
      </p:sp>
      <p:pic>
        <p:nvPicPr>
          <p:cNvPr id="1027"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3132000" cy="41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064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252728"/>
          </a:xfrm>
        </p:spPr>
        <p:txBody>
          <a:bodyPr/>
          <a:lstStyle/>
          <a:p>
            <a:r>
              <a:rPr lang="pl-PL" dirty="0" smtClean="0"/>
              <a:t>Złodziejka książek</a:t>
            </a:r>
            <a:endParaRPr lang="pl-PL" dirty="0"/>
          </a:p>
        </p:txBody>
      </p:sp>
      <p:sp>
        <p:nvSpPr>
          <p:cNvPr id="4" name="Symbol zastępczy zawartości 3"/>
          <p:cNvSpPr>
            <a:spLocks noGrp="1"/>
          </p:cNvSpPr>
          <p:nvPr>
            <p:ph sz="quarter" idx="14"/>
          </p:nvPr>
        </p:nvSpPr>
        <p:spPr>
          <a:xfrm>
            <a:off x="3203848" y="1340768"/>
            <a:ext cx="5760640" cy="5400600"/>
          </a:xfrm>
        </p:spPr>
        <p:txBody>
          <a:bodyPr>
            <a:noAutofit/>
          </a:bodyPr>
          <a:lstStyle/>
          <a:p>
            <a:pPr marL="0" indent="0" algn="just">
              <a:buNone/>
            </a:pPr>
            <a:r>
              <a:rPr lang="pl-PL" sz="1600" dirty="0" smtClean="0"/>
              <a:t>  </a:t>
            </a:r>
            <a:endParaRPr lang="pl-PL" sz="1600" dirty="0" smtClean="0"/>
          </a:p>
          <a:p>
            <a:pPr marL="0" indent="0">
              <a:buNone/>
            </a:pPr>
            <a:r>
              <a:rPr lang="pl-PL" sz="1600" dirty="0" smtClean="0"/>
              <a:t> </a:t>
            </a:r>
            <a:r>
              <a:rPr lang="pl-PL" sz="1600" dirty="0" err="1" smtClean="0"/>
              <a:t>Lisel</a:t>
            </a:r>
            <a:r>
              <a:rPr lang="pl-PL" sz="1600" dirty="0" smtClean="0"/>
              <a:t> </a:t>
            </a:r>
            <a:r>
              <a:rPr lang="pl-PL" sz="1600" dirty="0" err="1" smtClean="0"/>
              <a:t>Meminger</a:t>
            </a:r>
            <a:r>
              <a:rPr lang="pl-PL" sz="1600" dirty="0" smtClean="0"/>
              <a:t> </a:t>
            </a:r>
            <a:r>
              <a:rPr lang="pl-PL" sz="1600" dirty="0"/>
              <a:t>to dziesięcioletnia i zagubiona dziewczynka w świecie okrutnej wojny. Matka musi oddać ją i jej brata do rodziny zastępczej ponieważ ona sama nie jest wstanie utrzymać dwójki dzieci. Niestety do rodziny </a:t>
            </a:r>
            <a:r>
              <a:rPr lang="pl-PL" sz="1600" dirty="0" err="1"/>
              <a:t>Hubermannów</a:t>
            </a:r>
            <a:r>
              <a:rPr lang="pl-PL" sz="1600" dirty="0"/>
              <a:t> dojeżdża tylko </a:t>
            </a:r>
            <a:r>
              <a:rPr lang="pl-PL" sz="1600" dirty="0" err="1"/>
              <a:t>Lisel</a:t>
            </a:r>
            <a:r>
              <a:rPr lang="pl-PL" sz="1600" dirty="0"/>
              <a:t>, jej brat umiera w pociągu. </a:t>
            </a:r>
            <a:r>
              <a:rPr lang="pl-PL" sz="1600" dirty="0" smtClean="0"/>
              <a:t>Podczas </a:t>
            </a:r>
            <a:r>
              <a:rPr lang="pl-PL" sz="1600" dirty="0"/>
              <a:t>jego pogrzebu, właśnie </a:t>
            </a:r>
            <a:r>
              <a:rPr lang="pl-PL" sz="1600" dirty="0" err="1"/>
              <a:t>Lisel</a:t>
            </a:r>
            <a:r>
              <a:rPr lang="pl-PL" sz="1600" dirty="0"/>
              <a:t> kradnie swoją pierwszą książkę </a:t>
            </a:r>
            <a:r>
              <a:rPr lang="pl-PL" sz="1600" i="1" dirty="0"/>
              <a:t>Podręcznik grabarza, </a:t>
            </a:r>
            <a:r>
              <a:rPr lang="pl-PL" sz="1600" dirty="0"/>
              <a:t>to dzięki niemu dziewczyna poznaje magię słów. Pewnego </a:t>
            </a:r>
            <a:r>
              <a:rPr lang="pl-PL" sz="1600" dirty="0" smtClean="0"/>
              <a:t>dnia </a:t>
            </a:r>
            <a:r>
              <a:rPr lang="pl-PL" sz="1600" dirty="0"/>
              <a:t>rodzina </a:t>
            </a:r>
            <a:r>
              <a:rPr lang="pl-PL" sz="1600" dirty="0" err="1"/>
              <a:t>Hubermannów</a:t>
            </a:r>
            <a:r>
              <a:rPr lang="pl-PL" sz="1600" dirty="0"/>
              <a:t> przygarnia pod swój dach Żyda, który sposób postrzegania świata, dziewczynki odmieni na zawsze. </a:t>
            </a:r>
          </a:p>
          <a:p>
            <a:pPr marL="0" indent="0">
              <a:buNone/>
            </a:pPr>
            <a:r>
              <a:rPr lang="pl-PL" sz="1600" dirty="0"/>
              <a:t>Opis dość ubogi, mogłabym jeszcze napisać znacznie więcej jednak, wtedy książka straciłaby na swoim pięknie. Obdarłabym ją ze </a:t>
            </a:r>
            <a:r>
              <a:rPr lang="pl-PL" sz="1600" dirty="0" smtClean="0"/>
              <a:t>wszystkiego, </a:t>
            </a:r>
            <a:r>
              <a:rPr lang="pl-PL" sz="1600" dirty="0"/>
              <a:t>co zaskakujące i magiczne. (…)</a:t>
            </a:r>
          </a:p>
          <a:p>
            <a:pPr marL="0" indent="0">
              <a:buNone/>
            </a:pPr>
            <a:r>
              <a:rPr lang="pl-PL" sz="1600" dirty="0"/>
              <a:t>Uważam, że jest to </a:t>
            </a:r>
            <a:r>
              <a:rPr lang="pl-PL" sz="1600" dirty="0" smtClean="0"/>
              <a:t>książka, </a:t>
            </a:r>
            <a:r>
              <a:rPr lang="pl-PL" sz="1600" dirty="0"/>
              <a:t>która zasługuje na większy rozgłos, którą powinno przeczytać więcej osób. Każdy znajdzie tu coś dla siebie. Myślę nawet, że </a:t>
            </a:r>
            <a:r>
              <a:rPr lang="pl-PL" sz="1600" dirty="0" smtClean="0"/>
              <a:t>człowiek, </a:t>
            </a:r>
            <a:r>
              <a:rPr lang="pl-PL" sz="1600" dirty="0"/>
              <a:t>którego serce z jakiegoś powodu jest oschłe, zmięknie jak tylko to przeczyta</a:t>
            </a:r>
            <a:r>
              <a:rPr lang="pl-PL" sz="1600" dirty="0" smtClean="0"/>
              <a:t>.</a:t>
            </a:r>
            <a:endParaRPr lang="pl-PL" sz="1600" dirty="0"/>
          </a:p>
          <a:p>
            <a:pPr marL="0" indent="0" algn="just">
              <a:buNone/>
            </a:pPr>
            <a:r>
              <a:rPr lang="pl-PL" sz="1600" dirty="0" smtClean="0"/>
              <a:t>				</a:t>
            </a:r>
            <a:endParaRPr lang="pl-PL" sz="1600" dirty="0" smtClean="0"/>
          </a:p>
          <a:p>
            <a:pPr marL="0" indent="0" algn="just">
              <a:buNone/>
            </a:pPr>
            <a:r>
              <a:rPr lang="pl-PL" sz="1600" dirty="0"/>
              <a:t>	</a:t>
            </a:r>
            <a:r>
              <a:rPr lang="pl-PL" sz="1600" dirty="0" smtClean="0"/>
              <a:t>		</a:t>
            </a:r>
            <a:r>
              <a:rPr lang="pl-PL" sz="1600" dirty="0" smtClean="0"/>
              <a:t>Ola </a:t>
            </a:r>
            <a:r>
              <a:rPr lang="pl-PL" sz="1600" dirty="0"/>
              <a:t>Piasecka </a:t>
            </a:r>
          </a:p>
          <a:p>
            <a:pPr marL="0" indent="0">
              <a:spcAft>
                <a:spcPts val="800"/>
              </a:spcAft>
              <a:buNone/>
            </a:pPr>
            <a:endParaRPr lang="pl-PL" sz="1800"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2494" y="1700808"/>
            <a:ext cx="2969132" cy="41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715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2007</TotalTime>
  <Words>3338</Words>
  <Application>Microsoft Office PowerPoint</Application>
  <PresentationFormat>Pokaz na ekranie (4:3)</PresentationFormat>
  <Paragraphs>76</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Kształt fali</vt:lpstr>
      <vt:lpstr>Z bibliotecznej półki - polecam</vt:lpstr>
      <vt:lpstr>Bóg Nilu</vt:lpstr>
      <vt:lpstr>Zielona Mila</vt:lpstr>
      <vt:lpstr>,,Harry Potter i Kamień Filozoficzny</vt:lpstr>
      <vt:lpstr> Sekretne życie drzew </vt:lpstr>
      <vt:lpstr>Pamiętnik</vt:lpstr>
      <vt:lpstr>Jesteś cudem</vt:lpstr>
      <vt:lpstr>Lot sowy</vt:lpstr>
      <vt:lpstr>Złodziejka książek</vt:lpstr>
      <vt:lpstr>Miasto kości</vt:lpstr>
      <vt:lpstr>Ponad wszystko</vt:lpstr>
      <vt:lpstr>Dziewczyna z pociągu</vt:lpstr>
      <vt:lpstr>Szeptem</vt:lpstr>
      <vt:lpstr>Osobliwy dom pani Peregrine</vt:lpstr>
      <vt:lpstr>Lśnienie</vt:lpstr>
      <vt:lpstr>Szukając Alaski</vt:lpstr>
      <vt:lpstr>Love Rosie</vt:lpstr>
      <vt:lpstr>Szczęściarz</vt:lpstr>
      <vt:lpstr>Harry Potter i Kamień Filozoficzny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bibliotecznej półki - polecam</dc:title>
  <dc:creator>Nauczyciel</dc:creator>
  <cp:lastModifiedBy>Nauczyciel</cp:lastModifiedBy>
  <cp:revision>86</cp:revision>
  <dcterms:created xsi:type="dcterms:W3CDTF">2017-04-05T08:51:01Z</dcterms:created>
  <dcterms:modified xsi:type="dcterms:W3CDTF">2018-03-02T13:05:14Z</dcterms:modified>
</cp:coreProperties>
</file>